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886" r:id="rId2"/>
  </p:sldMasterIdLst>
  <p:notesMasterIdLst>
    <p:notesMasterId r:id="rId5"/>
  </p:notesMasterIdLst>
  <p:sldIdLst>
    <p:sldId id="256" r:id="rId3"/>
    <p:sldId id="257" r:id="rId4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80" d="100"/>
          <a:sy n="180" d="100"/>
        </p:scale>
        <p:origin x="-1158" y="10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468" cy="493863"/>
          </a:xfrm>
          <a:prstGeom prst="rect">
            <a:avLst/>
          </a:prstGeom>
        </p:spPr>
        <p:txBody>
          <a:bodyPr vert="horz" lIns="89767" tIns="44883" rIns="89767" bIns="4488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742" y="0"/>
            <a:ext cx="2918468" cy="493863"/>
          </a:xfrm>
          <a:prstGeom prst="rect">
            <a:avLst/>
          </a:prstGeom>
        </p:spPr>
        <p:txBody>
          <a:bodyPr vert="horz" lIns="89767" tIns="44883" rIns="89767" bIns="44883" rtlCol="0"/>
          <a:lstStyle>
            <a:lvl1pPr algn="r">
              <a:defRPr sz="1200"/>
            </a:lvl1pPr>
          </a:lstStyle>
          <a:p>
            <a:fld id="{AD193FF3-A79F-40C6-BCE0-5C5EEF0412BD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67" tIns="44883" rIns="89767" bIns="4488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732" y="4687007"/>
            <a:ext cx="5388300" cy="4440075"/>
          </a:xfrm>
          <a:prstGeom prst="rect">
            <a:avLst/>
          </a:prstGeom>
        </p:spPr>
        <p:txBody>
          <a:bodyPr vert="horz" lIns="89767" tIns="44883" rIns="89767" bIns="4488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0887"/>
            <a:ext cx="2918468" cy="493863"/>
          </a:xfrm>
          <a:prstGeom prst="rect">
            <a:avLst/>
          </a:prstGeom>
        </p:spPr>
        <p:txBody>
          <a:bodyPr vert="horz" lIns="89767" tIns="44883" rIns="89767" bIns="4488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742" y="9370887"/>
            <a:ext cx="2918468" cy="493863"/>
          </a:xfrm>
          <a:prstGeom prst="rect">
            <a:avLst/>
          </a:prstGeom>
        </p:spPr>
        <p:txBody>
          <a:bodyPr vert="horz" lIns="89767" tIns="44883" rIns="89767" bIns="44883" rtlCol="0" anchor="b"/>
          <a:lstStyle>
            <a:lvl1pPr algn="r">
              <a:defRPr sz="1200"/>
            </a:lvl1pPr>
          </a:lstStyle>
          <a:p>
            <a:fld id="{0F6DD45E-C824-4298-AD5D-8F8849601A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09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4321"/>
            <a:ext cx="5143500" cy="3448756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13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59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052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0523"/>
            <a:ext cx="4350544" cy="8394876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47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2231"/>
            <a:ext cx="6877353" cy="9930462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473216"/>
            <a:ext cx="4370039" cy="237799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851205"/>
            <a:ext cx="4370039" cy="158441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1380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109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01254"/>
            <a:ext cx="4760786" cy="263839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12428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256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190782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20851"/>
            <a:ext cx="2316082" cy="56055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3120853"/>
            <a:ext cx="2316083" cy="560556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1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6167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80533"/>
            <a:ext cx="4760786" cy="190782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596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850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64650"/>
            <a:ext cx="2092637" cy="1846673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743781"/>
            <a:ext cx="2539528" cy="7982631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011323"/>
            <a:ext cx="2092637" cy="3733093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22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744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934200"/>
            <a:ext cx="4760786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80533"/>
            <a:ext cx="4760786" cy="555492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752822"/>
            <a:ext cx="4760786" cy="97359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254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49163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349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5246511"/>
            <a:ext cx="4064853" cy="550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7524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90649"/>
            <a:ext cx="4760786" cy="3748998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26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1236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80533"/>
            <a:ext cx="4756099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588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525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80534"/>
            <a:ext cx="734109" cy="7585429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80534"/>
            <a:ext cx="3896270" cy="758542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35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3500"/>
            <a:ext cx="5915025" cy="4118412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576026"/>
            <a:ext cx="5915025" cy="2166937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13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384" y="2641601"/>
            <a:ext cx="2914650" cy="628526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41601"/>
            <a:ext cx="2914650" cy="628526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20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384" y="2429340"/>
            <a:ext cx="2900363" cy="119267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84" y="3622017"/>
            <a:ext cx="2900363" cy="531631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9340"/>
            <a:ext cx="2914651" cy="119267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22017"/>
            <a:ext cx="2914651" cy="531631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7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97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60401"/>
            <a:ext cx="2211705" cy="2311396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0" y="1430867"/>
            <a:ext cx="3471863" cy="70442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2971799"/>
            <a:ext cx="2211705" cy="550333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51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60400"/>
            <a:ext cx="2211705" cy="231140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4650" y="1430867"/>
            <a:ext cx="3471863" cy="70442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2971800"/>
            <a:ext cx="2211705" cy="550333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3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384" y="528320"/>
            <a:ext cx="5915025" cy="1914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384" y="2641601"/>
            <a:ext cx="5915025" cy="6285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359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45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 2" pitchFamily="18" charset="2"/>
        <a:buChar char="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2231"/>
            <a:ext cx="6877354" cy="9930462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0853"/>
            <a:ext cx="4760786" cy="5605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726414"/>
            <a:ext cx="51309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18C95-0A13-48E1-BB19-FAC372F0CB64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726414"/>
            <a:ext cx="346723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726414"/>
            <a:ext cx="38447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9BC191DD-1A49-47C9-B5CF-25D1C8B66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12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</p:sldLayoutIdLst>
  <p:txStyles>
    <p:titleStyle>
      <a:lvl1pPr algn="l" defTabSz="342900" rtl="0" eaLnBrk="1" latinLnBrk="0" hangingPunct="1">
        <a:spcBef>
          <a:spcPct val="0"/>
        </a:spcBef>
        <a:buNone/>
        <a:defRPr kumimoji="1"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1172397" y="8937"/>
            <a:ext cx="46987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松</a:t>
            </a:r>
            <a:r>
              <a:rPr lang="ja-JP" altLang="en-US" sz="4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川</a:t>
            </a:r>
            <a:r>
              <a:rPr lang="ja-JP" altLang="en-US" sz="4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浦エ</a:t>
            </a:r>
            <a:r>
              <a:rPr lang="ja-JP" altLang="en-US" sz="4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コツアー</a:t>
            </a:r>
            <a:endParaRPr lang="ja-JP" altLang="en-US" sz="4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cxnSp>
        <p:nvCxnSpPr>
          <p:cNvPr id="58" name="直線コネクタ 57"/>
          <p:cNvCxnSpPr/>
          <p:nvPr/>
        </p:nvCxnSpPr>
        <p:spPr>
          <a:xfrm>
            <a:off x="3507150" y="4043630"/>
            <a:ext cx="32253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71434" y="7282559"/>
            <a:ext cx="32253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タイトル 1"/>
          <p:cNvSpPr txBox="1">
            <a:spLocks/>
          </p:cNvSpPr>
          <p:nvPr/>
        </p:nvSpPr>
        <p:spPr>
          <a:xfrm>
            <a:off x="3636561" y="6984800"/>
            <a:ext cx="2960697" cy="207111"/>
          </a:xfrm>
          <a:prstGeom prst="rect">
            <a:avLst/>
          </a:prstGeom>
        </p:spPr>
        <p:txBody>
          <a:bodyPr vert="horz" lIns="51435" tIns="25718" rIns="51435" bIns="257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200" b="1" dirty="0" smtClean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お問合せ・申し込み＆アクセス</a:t>
            </a:r>
            <a:endParaRPr lang="ja-JP" altLang="en-US" sz="1200" b="1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3800189" y="7144414"/>
            <a:ext cx="2797069" cy="371810"/>
          </a:xfrm>
          <a:prstGeom prst="rect">
            <a:avLst/>
          </a:prstGeom>
        </p:spPr>
        <p:txBody>
          <a:bodyPr vert="horz" lIns="51435" tIns="25718" rIns="51435" bIns="25718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900" dirty="0" smtClean="0"/>
              <a:t>相馬市観光協会へ</a:t>
            </a:r>
            <a:r>
              <a:rPr lang="en-US" altLang="ja-JP" sz="900" dirty="0" smtClean="0"/>
              <a:t>(9</a:t>
            </a:r>
            <a:r>
              <a:rPr lang="ja-JP" altLang="en-US" sz="900" dirty="0" smtClean="0"/>
              <a:t>時～</a:t>
            </a:r>
            <a:r>
              <a:rPr lang="en-US" altLang="ja-JP" sz="900" dirty="0" smtClean="0"/>
              <a:t>17</a:t>
            </a:r>
            <a:r>
              <a:rPr lang="ja-JP" altLang="en-US" sz="900" dirty="0" smtClean="0"/>
              <a:t>時）</a:t>
            </a:r>
            <a:endParaRPr lang="en-US" altLang="ja-JP" sz="900" dirty="0" smtClean="0"/>
          </a:p>
          <a:p>
            <a:r>
              <a:rPr lang="ja-JP" altLang="en-US" sz="800" dirty="0"/>
              <a:t>　</a:t>
            </a:r>
            <a:r>
              <a:rPr lang="en-US" altLang="ja-JP" sz="1800" dirty="0" smtClean="0"/>
              <a:t>0244-35-3300</a:t>
            </a:r>
            <a:endParaRPr lang="en-US" altLang="ja-JP" sz="1800" dirty="0"/>
          </a:p>
          <a:p>
            <a:endParaRPr lang="en-US" altLang="ja-JP" sz="1200" dirty="0"/>
          </a:p>
        </p:txBody>
      </p:sp>
      <p:sp>
        <p:nvSpPr>
          <p:cNvPr id="25" name="タイトル 1"/>
          <p:cNvSpPr txBox="1">
            <a:spLocks/>
          </p:cNvSpPr>
          <p:nvPr/>
        </p:nvSpPr>
        <p:spPr>
          <a:xfrm>
            <a:off x="3639493" y="8537643"/>
            <a:ext cx="3228965" cy="1120191"/>
          </a:xfrm>
          <a:prstGeom prst="rect">
            <a:avLst/>
          </a:prstGeom>
        </p:spPr>
        <p:txBody>
          <a:bodyPr vert="horz" lIns="51435" tIns="25718" rIns="51435" bIns="25718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600" dirty="0" smtClean="0"/>
              <a:t>※</a:t>
            </a:r>
            <a:r>
              <a:rPr lang="ja-JP" altLang="en-US" sz="600" dirty="0" smtClean="0"/>
              <a:t>ご注意</a:t>
            </a:r>
            <a:endParaRPr lang="en-US" altLang="ja-JP" sz="600" dirty="0" smtClean="0"/>
          </a:p>
          <a:p>
            <a:pPr algn="l"/>
            <a:r>
              <a:rPr lang="ja-JP" altLang="en-US" sz="600" dirty="0" smtClean="0"/>
              <a:t>○ご予約は前日の</a:t>
            </a:r>
            <a:r>
              <a:rPr lang="en-US" altLang="ja-JP" sz="600" dirty="0" smtClean="0"/>
              <a:t>17</a:t>
            </a:r>
            <a:r>
              <a:rPr lang="ja-JP" altLang="en-US" sz="600" dirty="0" smtClean="0"/>
              <a:t>時までに、ご連絡ください</a:t>
            </a:r>
            <a:endParaRPr lang="en-US" altLang="ja-JP" sz="600" dirty="0" smtClean="0"/>
          </a:p>
          <a:p>
            <a:pPr algn="l"/>
            <a:r>
              <a:rPr lang="ja-JP" altLang="en-US" sz="600" dirty="0" smtClean="0"/>
              <a:t>○キャンセルされる場合は前日</a:t>
            </a:r>
            <a:r>
              <a:rPr lang="en-US" altLang="ja-JP" sz="600" dirty="0" smtClean="0"/>
              <a:t>17</a:t>
            </a:r>
            <a:r>
              <a:rPr lang="ja-JP" altLang="en-US" sz="600" dirty="0" smtClean="0"/>
              <a:t>時までに、ご連絡ください</a:t>
            </a:r>
            <a:endParaRPr lang="en-US" altLang="ja-JP" sz="600" dirty="0" smtClean="0"/>
          </a:p>
          <a:p>
            <a:pPr algn="l"/>
            <a:r>
              <a:rPr lang="ja-JP" altLang="en-US" sz="600" dirty="0" smtClean="0"/>
              <a:t>○プログラムによって最小催行人数に満たない場合や、天候などにより実施でき</a:t>
            </a:r>
            <a:endParaRPr lang="en-US" altLang="ja-JP" sz="600" dirty="0" smtClean="0"/>
          </a:p>
          <a:p>
            <a:pPr algn="l"/>
            <a:r>
              <a:rPr lang="ja-JP" altLang="en-US" sz="600" dirty="0"/>
              <a:t>　</a:t>
            </a:r>
            <a:r>
              <a:rPr lang="ja-JP" altLang="en-US" sz="600" dirty="0" smtClean="0"/>
              <a:t>ない場合がありますのであらかじめご了承ください。中止の場合は事務局より</a:t>
            </a:r>
            <a:endParaRPr lang="en-US" altLang="ja-JP" sz="600" dirty="0" smtClean="0"/>
          </a:p>
          <a:p>
            <a:pPr algn="l"/>
            <a:r>
              <a:rPr lang="ja-JP" altLang="en-US" sz="600" dirty="0"/>
              <a:t>　</a:t>
            </a:r>
            <a:r>
              <a:rPr lang="ja-JP" altLang="en-US" sz="600" dirty="0" smtClean="0"/>
              <a:t>ご連絡いたします。</a:t>
            </a:r>
            <a:endParaRPr lang="en-US" altLang="ja-JP" sz="600" dirty="0" smtClean="0"/>
          </a:p>
          <a:p>
            <a:pPr algn="l"/>
            <a:r>
              <a:rPr lang="ja-JP" altLang="en-US" sz="600" dirty="0" smtClean="0"/>
              <a:t>○お支払いは当日現金にておねがいします。</a:t>
            </a:r>
            <a:endParaRPr lang="en-US" altLang="ja-JP" sz="600" dirty="0" smtClean="0"/>
          </a:p>
          <a:p>
            <a:pPr algn="l"/>
            <a:r>
              <a:rPr lang="ja-JP" altLang="en-US" sz="600" dirty="0" smtClean="0"/>
              <a:t>○お申込みを頂いた方について、事務局にて一括してレクリエーション保険に加入します。（保険料は参加料金に含まれます）</a:t>
            </a:r>
            <a:endParaRPr lang="en-US" altLang="ja-JP" sz="600" dirty="0" smtClean="0"/>
          </a:p>
          <a:p>
            <a:pPr algn="l"/>
            <a:r>
              <a:rPr lang="ja-JP" altLang="en-US" sz="600" dirty="0" smtClean="0"/>
              <a:t>○</a:t>
            </a:r>
            <a:r>
              <a:rPr lang="en-US" altLang="ja-JP" sz="600" dirty="0" smtClean="0"/>
              <a:t>18</a:t>
            </a:r>
            <a:r>
              <a:rPr lang="ja-JP" altLang="en-US" sz="600" dirty="0" smtClean="0"/>
              <a:t>歳未満の方のご参加には、保護者の同伴が必要です</a:t>
            </a:r>
            <a:endParaRPr lang="en-US" altLang="ja-JP" sz="600" dirty="0" smtClean="0"/>
          </a:p>
          <a:p>
            <a:pPr algn="l"/>
            <a:r>
              <a:rPr lang="ja-JP" altLang="en-US" sz="600" dirty="0" smtClean="0"/>
              <a:t>○主催者及びガイドの故意</a:t>
            </a:r>
            <a:r>
              <a:rPr lang="ja-JP" altLang="en-US" sz="600" dirty="0"/>
              <a:t>又</a:t>
            </a:r>
            <a:r>
              <a:rPr lang="ja-JP" altLang="en-US" sz="600" dirty="0" smtClean="0"/>
              <a:t>は重大な過失に基づく事故を除いては、主催者及び</a:t>
            </a:r>
            <a:endParaRPr lang="en-US" altLang="ja-JP" sz="600" dirty="0" smtClean="0"/>
          </a:p>
          <a:p>
            <a:pPr algn="l"/>
            <a:r>
              <a:rPr lang="ja-JP" altLang="en-US" sz="600" dirty="0"/>
              <a:t>　</a:t>
            </a:r>
            <a:r>
              <a:rPr lang="ja-JP" altLang="en-US" sz="600" dirty="0" smtClean="0"/>
              <a:t>ガイド個人の責任を負いません</a:t>
            </a:r>
            <a:endParaRPr lang="en-US" altLang="ja-JP" sz="600" dirty="0" smtClean="0"/>
          </a:p>
          <a:p>
            <a:pPr algn="l"/>
            <a:r>
              <a:rPr lang="ja-JP" altLang="en-US" sz="600" dirty="0" smtClean="0"/>
              <a:t>○危険が伴うこともありますので、ツアーガイドの指示に従うようにお願いいたします</a:t>
            </a:r>
            <a:r>
              <a:rPr lang="ja-JP" altLang="en-US" sz="800" dirty="0" smtClean="0"/>
              <a:t>。</a:t>
            </a:r>
            <a:endParaRPr lang="en-US" altLang="ja-JP" sz="800" dirty="0"/>
          </a:p>
          <a:p>
            <a:endParaRPr lang="en-US" altLang="ja-JP" sz="1200" dirty="0"/>
          </a:p>
        </p:txBody>
      </p:sp>
      <p:sp>
        <p:nvSpPr>
          <p:cNvPr id="27" name="タイトル 1"/>
          <p:cNvSpPr txBox="1">
            <a:spLocks/>
          </p:cNvSpPr>
          <p:nvPr/>
        </p:nvSpPr>
        <p:spPr>
          <a:xfrm>
            <a:off x="3604845" y="7452792"/>
            <a:ext cx="2050002" cy="1097094"/>
          </a:xfrm>
          <a:prstGeom prst="rect">
            <a:avLst/>
          </a:prstGeom>
        </p:spPr>
        <p:txBody>
          <a:bodyPr vert="horz" lIns="51435" tIns="25718" rIns="51435" bIns="25718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700" dirty="0" smtClean="0"/>
              <a:t>○自動車</a:t>
            </a:r>
            <a:endParaRPr lang="en-US" altLang="ja-JP" sz="700" dirty="0" smtClean="0"/>
          </a:p>
          <a:p>
            <a:pPr algn="l"/>
            <a:r>
              <a:rPr lang="ja-JP" altLang="en-US" sz="700" dirty="0" smtClean="0"/>
              <a:t>･東京</a:t>
            </a:r>
            <a:r>
              <a:rPr lang="en-US" altLang="ja-JP" sz="700" dirty="0" smtClean="0"/>
              <a:t>〜</a:t>
            </a:r>
            <a:r>
              <a:rPr lang="ja-JP" altLang="en-US" sz="700" dirty="0" smtClean="0"/>
              <a:t>三郷</a:t>
            </a:r>
            <a:r>
              <a:rPr lang="en-US" altLang="ja-JP" sz="700" dirty="0" smtClean="0"/>
              <a:t>IC</a:t>
            </a:r>
            <a:r>
              <a:rPr lang="ja-JP" altLang="en-US" sz="700" dirty="0" smtClean="0"/>
              <a:t>～相馬</a:t>
            </a:r>
            <a:r>
              <a:rPr lang="en-US" altLang="ja-JP" sz="700" dirty="0" smtClean="0"/>
              <a:t>IC</a:t>
            </a:r>
            <a:r>
              <a:rPr lang="ja-JP" altLang="en-US" sz="700" dirty="0" smtClean="0"/>
              <a:t>～松川浦（約</a:t>
            </a:r>
            <a:r>
              <a:rPr lang="en-US" altLang="ja-JP" sz="700" dirty="0" smtClean="0"/>
              <a:t>4</a:t>
            </a:r>
            <a:r>
              <a:rPr lang="ja-JP" altLang="en-US" sz="700" dirty="0" smtClean="0"/>
              <a:t>時間）</a:t>
            </a:r>
            <a:endParaRPr lang="en-US" altLang="ja-JP" sz="700" dirty="0" smtClean="0"/>
          </a:p>
          <a:p>
            <a:pPr algn="l"/>
            <a:r>
              <a:rPr lang="ja-JP" altLang="en-US" sz="700" dirty="0" smtClean="0"/>
              <a:t>･仙台～長町</a:t>
            </a:r>
            <a:r>
              <a:rPr lang="en-US" altLang="ja-JP" sz="700" dirty="0" smtClean="0"/>
              <a:t>IC</a:t>
            </a:r>
            <a:r>
              <a:rPr lang="ja-JP" altLang="en-US" sz="700" dirty="0" smtClean="0"/>
              <a:t>～新地</a:t>
            </a:r>
            <a:r>
              <a:rPr lang="en-US" altLang="ja-JP" sz="700" dirty="0" smtClean="0"/>
              <a:t>IC</a:t>
            </a:r>
            <a:r>
              <a:rPr lang="ja-JP" altLang="en-US" sz="700" dirty="0" smtClean="0"/>
              <a:t>～松川浦（約</a:t>
            </a:r>
            <a:r>
              <a:rPr lang="en-US" altLang="ja-JP" sz="700" dirty="0" smtClean="0"/>
              <a:t>1</a:t>
            </a:r>
            <a:r>
              <a:rPr lang="ja-JP" altLang="en-US" sz="700" dirty="0" smtClean="0"/>
              <a:t>時間</a:t>
            </a:r>
            <a:r>
              <a:rPr lang="en-US" altLang="ja-JP" sz="700" dirty="0" smtClean="0"/>
              <a:t>30</a:t>
            </a:r>
            <a:r>
              <a:rPr lang="ja-JP" altLang="en-US" sz="700" dirty="0" smtClean="0"/>
              <a:t>分）</a:t>
            </a:r>
            <a:endParaRPr lang="en-US" altLang="ja-JP" sz="700" dirty="0" smtClean="0"/>
          </a:p>
          <a:p>
            <a:pPr algn="l"/>
            <a:r>
              <a:rPr lang="ja-JP" altLang="en-US" sz="700" dirty="0" smtClean="0"/>
              <a:t>○</a:t>
            </a:r>
            <a:r>
              <a:rPr lang="en-US" altLang="ja-JP" sz="700" dirty="0" smtClean="0"/>
              <a:t>JR</a:t>
            </a:r>
          </a:p>
          <a:p>
            <a:pPr algn="l"/>
            <a:r>
              <a:rPr lang="ja-JP" altLang="en-US" sz="700" dirty="0" smtClean="0"/>
              <a:t>･東北新幹線：東京</a:t>
            </a:r>
            <a:r>
              <a:rPr lang="en-US" altLang="ja-JP" sz="700" dirty="0" smtClean="0"/>
              <a:t>〜</a:t>
            </a:r>
            <a:r>
              <a:rPr lang="ja-JP" altLang="en-US" sz="700" dirty="0" smtClean="0"/>
              <a:t>仙台（約</a:t>
            </a:r>
            <a:r>
              <a:rPr lang="en-US" altLang="ja-JP" sz="700" dirty="0" smtClean="0"/>
              <a:t>1</a:t>
            </a:r>
            <a:r>
              <a:rPr lang="ja-JP" altLang="en-US" sz="700" dirty="0" smtClean="0"/>
              <a:t>時間</a:t>
            </a:r>
            <a:r>
              <a:rPr lang="en-US" altLang="ja-JP" sz="700" dirty="0" smtClean="0"/>
              <a:t>30</a:t>
            </a:r>
            <a:r>
              <a:rPr lang="ja-JP" altLang="en-US" sz="700" dirty="0" smtClean="0"/>
              <a:t>分）</a:t>
            </a:r>
            <a:endParaRPr lang="en-US" altLang="ja-JP" sz="700" dirty="0" smtClean="0"/>
          </a:p>
          <a:p>
            <a:pPr algn="l"/>
            <a:r>
              <a:rPr lang="ja-JP" altLang="en-US" sz="700" dirty="0" smtClean="0"/>
              <a:t>･常磐線：　　仙台～相馬（約</a:t>
            </a:r>
            <a:r>
              <a:rPr lang="en-US" altLang="ja-JP" sz="700" dirty="0" smtClean="0"/>
              <a:t>1</a:t>
            </a:r>
            <a:r>
              <a:rPr lang="ja-JP" altLang="en-US" sz="700" dirty="0" smtClean="0"/>
              <a:t>時間）</a:t>
            </a:r>
            <a:endParaRPr lang="en-US" altLang="ja-JP" sz="700" dirty="0" smtClean="0"/>
          </a:p>
          <a:p>
            <a:pPr algn="l"/>
            <a:r>
              <a:rPr lang="ja-JP" altLang="en-US" sz="700" dirty="0" smtClean="0"/>
              <a:t>○</a:t>
            </a:r>
            <a:r>
              <a:rPr lang="en-US" altLang="ja-JP" sz="700" dirty="0" smtClean="0"/>
              <a:t>JR</a:t>
            </a:r>
            <a:r>
              <a:rPr lang="ja-JP" altLang="en-US" sz="700" dirty="0" smtClean="0"/>
              <a:t>とバス（福島経由）</a:t>
            </a:r>
            <a:endParaRPr lang="en-US" altLang="ja-JP" sz="700" dirty="0" smtClean="0"/>
          </a:p>
          <a:p>
            <a:pPr algn="l"/>
            <a:r>
              <a:rPr lang="ja-JP" altLang="en-US" sz="700" dirty="0" smtClean="0"/>
              <a:t>･東北新幹線：東京</a:t>
            </a:r>
            <a:r>
              <a:rPr lang="en-US" altLang="ja-JP" sz="700" dirty="0" smtClean="0"/>
              <a:t>〜</a:t>
            </a:r>
            <a:r>
              <a:rPr lang="ja-JP" altLang="en-US" sz="700" dirty="0" smtClean="0"/>
              <a:t>福島（約</a:t>
            </a:r>
            <a:r>
              <a:rPr lang="en-US" altLang="ja-JP" sz="700" dirty="0" smtClean="0"/>
              <a:t>1</a:t>
            </a:r>
            <a:r>
              <a:rPr lang="ja-JP" altLang="en-US" sz="700" dirty="0" smtClean="0"/>
              <a:t>時間</a:t>
            </a:r>
            <a:r>
              <a:rPr lang="en-US" altLang="ja-JP" sz="700" dirty="0" smtClean="0"/>
              <a:t>30</a:t>
            </a:r>
            <a:r>
              <a:rPr lang="ja-JP" altLang="en-US" sz="700" dirty="0" smtClean="0"/>
              <a:t>分）</a:t>
            </a:r>
            <a:endParaRPr lang="en-US" altLang="ja-JP" sz="700" dirty="0" smtClean="0"/>
          </a:p>
          <a:p>
            <a:pPr algn="l"/>
            <a:r>
              <a:rPr lang="ja-JP" altLang="en-US" sz="700" dirty="0" smtClean="0"/>
              <a:t>･バス：福島駅前～相馬営業所（約</a:t>
            </a:r>
            <a:r>
              <a:rPr lang="en-US" altLang="ja-JP" sz="700" dirty="0" smtClean="0"/>
              <a:t>1</a:t>
            </a:r>
            <a:r>
              <a:rPr lang="ja-JP" altLang="en-US" sz="700" dirty="0" smtClean="0"/>
              <a:t>時間</a:t>
            </a:r>
            <a:r>
              <a:rPr lang="en-US" altLang="ja-JP" sz="700" dirty="0" smtClean="0"/>
              <a:t>30</a:t>
            </a:r>
            <a:r>
              <a:rPr lang="ja-JP" altLang="en-US" sz="700" dirty="0" smtClean="0"/>
              <a:t>分）</a:t>
            </a:r>
            <a:endParaRPr lang="en-US" altLang="ja-JP" sz="700" dirty="0" smtClean="0"/>
          </a:p>
          <a:p>
            <a:pPr algn="l"/>
            <a:r>
              <a:rPr lang="ja-JP" altLang="en-US" sz="700" dirty="0" smtClean="0"/>
              <a:t>（福島交通、一日</a:t>
            </a:r>
            <a:r>
              <a:rPr lang="en-US" altLang="ja-JP" sz="700" dirty="0" smtClean="0"/>
              <a:t>4</a:t>
            </a:r>
            <a:r>
              <a:rPr lang="ja-JP" altLang="en-US" sz="700" dirty="0" smtClean="0"/>
              <a:t>往復）</a:t>
            </a:r>
            <a:endParaRPr lang="en-US" altLang="ja-JP" sz="700" dirty="0" smtClean="0"/>
          </a:p>
          <a:p>
            <a:pPr algn="l"/>
            <a:r>
              <a:rPr lang="en-US" altLang="ja-JP" sz="700" dirty="0" smtClean="0"/>
              <a:t>※</a:t>
            </a:r>
            <a:r>
              <a:rPr lang="ja-JP" altLang="en-US" sz="700" dirty="0" smtClean="0"/>
              <a:t>タクシー相馬営業所～松川浦（約</a:t>
            </a:r>
            <a:r>
              <a:rPr lang="en-US" altLang="ja-JP" sz="700" dirty="0" smtClean="0"/>
              <a:t>15</a:t>
            </a:r>
            <a:r>
              <a:rPr lang="ja-JP" altLang="en-US" sz="700" dirty="0" smtClean="0"/>
              <a:t>分</a:t>
            </a:r>
            <a:r>
              <a:rPr lang="ja-JP" altLang="en-US" sz="600" dirty="0" smtClean="0"/>
              <a:t>）</a:t>
            </a:r>
            <a:endParaRPr lang="en-US" altLang="ja-JP" sz="600" dirty="0" smtClean="0"/>
          </a:p>
        </p:txBody>
      </p:sp>
      <p:pic>
        <p:nvPicPr>
          <p:cNvPr id="1026" name="Picture 2" descr="C:\Users\1\Desktop\しらす会\エコツーリズム写真\2015モニターツアーと予行演習\OGW_53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18" r="16684"/>
          <a:stretch/>
        </p:blipFill>
        <p:spPr bwMode="auto">
          <a:xfrm>
            <a:off x="2230501" y="7318844"/>
            <a:ext cx="1227063" cy="11961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71433" y="7065832"/>
            <a:ext cx="3386131" cy="2941688"/>
            <a:chOff x="71433" y="6997114"/>
            <a:chExt cx="3386131" cy="2941688"/>
          </a:xfrm>
        </p:grpSpPr>
        <p:sp>
          <p:nvSpPr>
            <p:cNvPr id="60" name="タイトル 1"/>
            <p:cNvSpPr txBox="1">
              <a:spLocks/>
            </p:cNvSpPr>
            <p:nvPr/>
          </p:nvSpPr>
          <p:spPr>
            <a:xfrm>
              <a:off x="91278" y="6997114"/>
              <a:ext cx="3189683" cy="259928"/>
            </a:xfrm>
            <a:prstGeom prst="rect">
              <a:avLst/>
            </a:prstGeom>
          </p:spPr>
          <p:txBody>
            <a:bodyPr vert="horz" lIns="51435" tIns="25718" rIns="51435" bIns="25718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1200" b="1" dirty="0">
                  <a:solidFill>
                    <a:srgbClr val="C0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旅館</a:t>
              </a:r>
              <a:r>
                <a:rPr lang="ja-JP" altLang="en-US" sz="1200" b="1" dirty="0" smtClean="0">
                  <a:solidFill>
                    <a:srgbClr val="C0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の若旦那おすすめ！簡単ホッキ料理体験</a:t>
              </a:r>
              <a:endParaRPr lang="ja-JP" altLang="en-US" sz="1200" b="1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62" name="タイトル 1"/>
            <p:cNvSpPr txBox="1">
              <a:spLocks/>
            </p:cNvSpPr>
            <p:nvPr/>
          </p:nvSpPr>
          <p:spPr>
            <a:xfrm>
              <a:off x="71433" y="7285749"/>
              <a:ext cx="2148497" cy="2653053"/>
            </a:xfrm>
            <a:prstGeom prst="rect">
              <a:avLst/>
            </a:prstGeom>
          </p:spPr>
          <p:txBody>
            <a:bodyPr vert="horz" lIns="51435" tIns="25718" rIns="51435" bIns="25718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800" dirty="0" smtClean="0"/>
                <a:t>　ここ相馬市は北寄貝漁の最南端！また、松川浦の名産でもあります。旅館の若旦那が北寄貝の選び方、さばき方を丁寧に伝授いたします！また、オプションにて北寄貝に合う日本酒</a:t>
              </a:r>
              <a:r>
                <a:rPr lang="ja-JP" altLang="en-US" sz="800" dirty="0"/>
                <a:t>３</a:t>
              </a:r>
              <a:r>
                <a:rPr lang="ja-JP" altLang="en-US" sz="800" dirty="0" smtClean="0"/>
                <a:t>種の飲み比べができます。</a:t>
              </a:r>
              <a:endParaRPr lang="en-US" altLang="ja-JP" sz="800" dirty="0" smtClean="0"/>
            </a:p>
            <a:p>
              <a:pPr algn="l"/>
              <a:endParaRPr lang="en-US" altLang="ja-JP" sz="800" dirty="0"/>
            </a:p>
            <a:p>
              <a:pPr algn="l"/>
              <a:r>
                <a:rPr lang="ja-JP" altLang="en-US" sz="1000" dirty="0" smtClean="0"/>
                <a:t>料金：</a:t>
              </a:r>
              <a:r>
                <a:rPr lang="en-US" altLang="ja-JP" sz="1000" dirty="0" smtClean="0"/>
                <a:t>3,000</a:t>
              </a:r>
              <a:r>
                <a:rPr lang="ja-JP" altLang="en-US" sz="1000" dirty="0" smtClean="0"/>
                <a:t>円</a:t>
              </a:r>
              <a:r>
                <a:rPr lang="ja-JP" altLang="en-US" sz="500" dirty="0">
                  <a:solidFill>
                    <a:prstClr val="black"/>
                  </a:solidFill>
                </a:rPr>
                <a:t>（保険・税込 ）</a:t>
              </a:r>
              <a:r>
                <a:rPr lang="ja-JP" altLang="en-US" sz="700" dirty="0">
                  <a:solidFill>
                    <a:prstClr val="black"/>
                  </a:solidFill>
                </a:rPr>
                <a:t> </a:t>
              </a:r>
              <a:r>
                <a:rPr lang="ja-JP" altLang="en-US" sz="1000" dirty="0" smtClean="0"/>
                <a:t>定員</a:t>
              </a:r>
              <a:r>
                <a:rPr lang="en-US" altLang="ja-JP" sz="1000" dirty="0" smtClean="0"/>
                <a:t>5</a:t>
              </a:r>
              <a:r>
                <a:rPr lang="ja-JP" altLang="en-US" sz="500" dirty="0" smtClean="0"/>
                <a:t>～</a:t>
              </a:r>
              <a:r>
                <a:rPr lang="en-US" altLang="ja-JP" sz="1000" dirty="0" smtClean="0"/>
                <a:t>12</a:t>
              </a:r>
              <a:r>
                <a:rPr lang="ja-JP" altLang="en-US" sz="1000" dirty="0" smtClean="0"/>
                <a:t>人</a:t>
              </a:r>
              <a:endParaRPr lang="en-US" altLang="ja-JP" sz="1000" dirty="0" smtClean="0"/>
            </a:p>
            <a:p>
              <a:pPr algn="l"/>
              <a:r>
                <a:rPr lang="ja-JP" altLang="en-US" sz="600" dirty="0" smtClean="0"/>
                <a:t>オプション料金：</a:t>
              </a:r>
              <a:r>
                <a:rPr lang="en-US" altLang="ja-JP" sz="600" dirty="0" smtClean="0"/>
                <a:t>1,000</a:t>
              </a:r>
              <a:r>
                <a:rPr lang="ja-JP" altLang="en-US" sz="600" dirty="0" smtClean="0"/>
                <a:t>円　　　　　　（最少催行５名）</a:t>
              </a:r>
              <a:endParaRPr lang="en-US" altLang="ja-JP" sz="600" dirty="0" smtClean="0"/>
            </a:p>
            <a:p>
              <a:pPr algn="l"/>
              <a:endParaRPr lang="en-US" altLang="ja-JP" sz="500" dirty="0" smtClean="0"/>
            </a:p>
            <a:p>
              <a:pPr algn="l"/>
              <a:r>
                <a:rPr lang="ja-JP" altLang="en-US" sz="800" dirty="0" smtClean="0"/>
                <a:t>スケジュール</a:t>
              </a:r>
              <a:endParaRPr lang="en-US" altLang="ja-JP" sz="600" dirty="0" smtClean="0"/>
            </a:p>
            <a:p>
              <a:pPr algn="l"/>
              <a:r>
                <a:rPr lang="en-US" altLang="ja-JP" sz="800" dirty="0" smtClean="0"/>
                <a:t>10</a:t>
              </a:r>
              <a:r>
                <a:rPr lang="ja-JP" altLang="en-US" sz="800" dirty="0" smtClean="0"/>
                <a:t>：</a:t>
              </a:r>
              <a:r>
                <a:rPr lang="en-US" altLang="ja-JP" sz="800" dirty="0" smtClean="0"/>
                <a:t>00</a:t>
              </a:r>
              <a:r>
                <a:rPr lang="ja-JP" altLang="en-US" sz="800" dirty="0" smtClean="0"/>
                <a:t>　亀屋旅館集合、バスにて移動</a:t>
              </a:r>
              <a:endParaRPr lang="en-US" altLang="ja-JP" sz="800" dirty="0" smtClean="0"/>
            </a:p>
            <a:p>
              <a:pPr algn="l"/>
              <a:r>
                <a:rPr lang="ja-JP" altLang="en-US" sz="800" dirty="0"/>
                <a:t>　</a:t>
              </a:r>
              <a:r>
                <a:rPr lang="ja-JP" altLang="en-US" sz="800" dirty="0" smtClean="0"/>
                <a:t>　　　調理室で調理体験開始</a:t>
              </a:r>
              <a:endParaRPr lang="en-US" altLang="ja-JP" sz="800" dirty="0" smtClean="0"/>
            </a:p>
            <a:p>
              <a:pPr algn="l"/>
              <a:r>
                <a:rPr lang="en-US" altLang="ja-JP" sz="800" dirty="0" smtClean="0"/>
                <a:t>12</a:t>
              </a:r>
              <a:r>
                <a:rPr lang="ja-JP" altLang="en-US" sz="800" dirty="0" smtClean="0"/>
                <a:t>：</a:t>
              </a:r>
              <a:r>
                <a:rPr lang="en-US" altLang="ja-JP" sz="800" dirty="0" smtClean="0"/>
                <a:t>00</a:t>
              </a:r>
              <a:r>
                <a:rPr lang="ja-JP" altLang="en-US" sz="800" dirty="0" smtClean="0"/>
                <a:t>　料理終了、できた料理を</a:t>
              </a:r>
              <a:endParaRPr lang="en-US" altLang="ja-JP" sz="800" dirty="0" smtClean="0"/>
            </a:p>
            <a:p>
              <a:pPr algn="l"/>
              <a:r>
                <a:rPr lang="ja-JP" altLang="en-US" sz="800" dirty="0"/>
                <a:t>　</a:t>
              </a:r>
              <a:r>
                <a:rPr lang="ja-JP" altLang="en-US" sz="800" dirty="0" smtClean="0"/>
                <a:t>　　　いただきます</a:t>
              </a:r>
              <a:endParaRPr lang="en-US" altLang="ja-JP" sz="800" dirty="0" smtClean="0"/>
            </a:p>
            <a:p>
              <a:pPr algn="l"/>
              <a:r>
                <a:rPr lang="en-US" altLang="ja-JP" sz="800" dirty="0" smtClean="0"/>
                <a:t>13</a:t>
              </a:r>
              <a:r>
                <a:rPr lang="ja-JP" altLang="en-US" sz="800" dirty="0" smtClean="0"/>
                <a:t>：</a:t>
              </a:r>
              <a:r>
                <a:rPr lang="en-US" altLang="ja-JP" sz="800" dirty="0" smtClean="0"/>
                <a:t>00</a:t>
              </a:r>
              <a:r>
                <a:rPr lang="ja-JP" altLang="en-US" sz="800" dirty="0" smtClean="0"/>
                <a:t>　亀屋旅館解散</a:t>
              </a:r>
              <a:endParaRPr lang="en-US" altLang="ja-JP" sz="800" dirty="0" smtClean="0"/>
            </a:p>
            <a:p>
              <a:pPr algn="l"/>
              <a:endParaRPr lang="en-US" altLang="ja-JP" sz="700" dirty="0"/>
            </a:p>
            <a:p>
              <a:pPr algn="l"/>
              <a:r>
                <a:rPr lang="ja-JP" altLang="en-US" sz="800" dirty="0" smtClean="0"/>
                <a:t>持ち物：エプロン、三角巾</a:t>
              </a:r>
              <a:endParaRPr lang="en-US" altLang="ja-JP" sz="800" dirty="0" smtClean="0"/>
            </a:p>
            <a:p>
              <a:pPr algn="l"/>
              <a:endParaRPr lang="en-US" altLang="ja-JP" sz="700" dirty="0"/>
            </a:p>
            <a:p>
              <a:pPr algn="l"/>
              <a:r>
                <a:rPr lang="ja-JP" altLang="en-US" sz="800" dirty="0"/>
                <a:t>注意</a:t>
              </a:r>
              <a:r>
                <a:rPr lang="ja-JP" altLang="en-US" sz="800" dirty="0" smtClean="0"/>
                <a:t>事項：包丁を扱います</a:t>
              </a:r>
              <a:endParaRPr lang="en-US" altLang="ja-JP" sz="800" dirty="0" smtClean="0"/>
            </a:p>
            <a:p>
              <a:pPr algn="l"/>
              <a:r>
                <a:rPr lang="ja-JP" altLang="en-US" sz="800" dirty="0" smtClean="0"/>
                <a:t>　　　　　食物アレルギーの方は、</a:t>
              </a:r>
              <a:endParaRPr lang="en-US" altLang="ja-JP" sz="800" dirty="0" smtClean="0"/>
            </a:p>
            <a:p>
              <a:pPr algn="l"/>
              <a:r>
                <a:rPr lang="ja-JP" altLang="en-US" sz="800" dirty="0" smtClean="0"/>
                <a:t>　　　　　事前にお知らせください</a:t>
              </a:r>
              <a:endParaRPr lang="en-US" altLang="ja-JP" sz="800" dirty="0" smtClean="0"/>
            </a:p>
            <a:p>
              <a:pPr algn="l"/>
              <a:r>
                <a:rPr lang="ja-JP" altLang="en-US" sz="700" dirty="0"/>
                <a:t>　</a:t>
              </a:r>
              <a:r>
                <a:rPr lang="ja-JP" altLang="en-US" sz="700" dirty="0" smtClean="0"/>
                <a:t>　　　　</a:t>
              </a:r>
              <a:endParaRPr lang="en-US" altLang="ja-JP" sz="700" dirty="0" smtClean="0"/>
            </a:p>
            <a:p>
              <a:pPr algn="l"/>
              <a:r>
                <a:rPr lang="ja-JP" altLang="en-US" sz="800" dirty="0" smtClean="0"/>
                <a:t>催行時期：</a:t>
              </a:r>
              <a:r>
                <a:rPr lang="en-US" altLang="ja-JP" sz="800" dirty="0" smtClean="0"/>
                <a:t>12</a:t>
              </a:r>
              <a:r>
                <a:rPr lang="ja-JP" altLang="en-US" sz="800" dirty="0" smtClean="0"/>
                <a:t>月～</a:t>
              </a:r>
              <a:r>
                <a:rPr lang="en-US" altLang="ja-JP" sz="800" dirty="0" smtClean="0"/>
                <a:t>5</a:t>
              </a:r>
              <a:r>
                <a:rPr lang="ja-JP" altLang="en-US" sz="800" dirty="0" smtClean="0"/>
                <a:t>月</a:t>
              </a:r>
              <a:endParaRPr lang="en-US" altLang="ja-JP" sz="800" dirty="0"/>
            </a:p>
            <a:p>
              <a:endParaRPr lang="en-US" altLang="ja-JP" sz="1200" dirty="0"/>
            </a:p>
          </p:txBody>
        </p:sp>
        <p:pic>
          <p:nvPicPr>
            <p:cNvPr id="1027" name="Picture 3" descr="C:\Users\1\Desktop\しらす会\エコツーリズム写真\2015モニターツアーと予行演習\OGW_583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41"/>
            <a:stretch/>
          </p:blipFill>
          <p:spPr bwMode="auto">
            <a:xfrm>
              <a:off x="1792641" y="8622219"/>
              <a:ext cx="1664923" cy="1035615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グループ化 16"/>
          <p:cNvGrpSpPr/>
          <p:nvPr/>
        </p:nvGrpSpPr>
        <p:grpSpPr>
          <a:xfrm>
            <a:off x="3506762" y="3815035"/>
            <a:ext cx="3298519" cy="3151742"/>
            <a:chOff x="3506762" y="3899611"/>
            <a:chExt cx="3298519" cy="3151742"/>
          </a:xfrm>
        </p:grpSpPr>
        <p:sp>
          <p:nvSpPr>
            <p:cNvPr id="57" name="タイトル 1"/>
            <p:cNvSpPr txBox="1">
              <a:spLocks/>
            </p:cNvSpPr>
            <p:nvPr/>
          </p:nvSpPr>
          <p:spPr>
            <a:xfrm>
              <a:off x="3506762" y="3899611"/>
              <a:ext cx="3225773" cy="257323"/>
            </a:xfrm>
            <a:prstGeom prst="rect">
              <a:avLst/>
            </a:prstGeom>
          </p:spPr>
          <p:txBody>
            <a:bodyPr vert="horz" lIns="51435" tIns="25718" rIns="51435" bIns="25718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1400" b="1" dirty="0">
                  <a:solidFill>
                    <a:srgbClr val="C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自然</a:t>
              </a:r>
              <a:r>
                <a:rPr lang="ja-JP" altLang="en-US" sz="1400" b="1" dirty="0" smtClean="0">
                  <a:solidFill>
                    <a:srgbClr val="C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にとけこもう！ナイトフィッシュキャッチ</a:t>
              </a:r>
              <a:endParaRPr lang="ja-JP" altLang="en-US" sz="1400" b="1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59" name="タイトル 1"/>
            <p:cNvSpPr txBox="1">
              <a:spLocks/>
            </p:cNvSpPr>
            <p:nvPr/>
          </p:nvSpPr>
          <p:spPr>
            <a:xfrm>
              <a:off x="3519266" y="4127329"/>
              <a:ext cx="1870077" cy="2924024"/>
            </a:xfrm>
            <a:prstGeom prst="rect">
              <a:avLst/>
            </a:prstGeom>
          </p:spPr>
          <p:txBody>
            <a:bodyPr vert="horz" lIns="51435" tIns="25718" rIns="51435" bIns="25718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800" dirty="0" smtClean="0"/>
                <a:t>　松川浦は小さな生き物のゆりかご！</a:t>
              </a:r>
              <a:endParaRPr lang="en-US" altLang="ja-JP" sz="800" dirty="0" smtClean="0"/>
            </a:p>
            <a:p>
              <a:pPr algn="l"/>
              <a:r>
                <a:rPr lang="ja-JP" altLang="en-US" sz="800" dirty="0" smtClean="0"/>
                <a:t>暗い夜の海に明かりを照らすと、いろ</a:t>
              </a:r>
              <a:r>
                <a:rPr lang="ja-JP" altLang="en-US" sz="800" dirty="0"/>
                <a:t>ん</a:t>
              </a:r>
              <a:r>
                <a:rPr lang="ja-JP" altLang="en-US" sz="800" dirty="0" smtClean="0"/>
                <a:t>な生き物たちが、気持ちよさそうに寝たり、泳いだり</a:t>
              </a:r>
              <a:r>
                <a:rPr lang="en-US" altLang="ja-JP" sz="800" dirty="0" smtClean="0"/>
                <a:t>…</a:t>
              </a:r>
              <a:r>
                <a:rPr lang="ja-JP" altLang="en-US" sz="800" dirty="0" smtClean="0"/>
                <a:t>そんな小さな生き物をつかまえてみよう！</a:t>
              </a:r>
              <a:endParaRPr lang="en-US" altLang="ja-JP" sz="800" dirty="0" smtClean="0"/>
            </a:p>
            <a:p>
              <a:pPr algn="l"/>
              <a:endParaRPr lang="en-US" altLang="ja-JP" sz="800" dirty="0" smtClean="0"/>
            </a:p>
            <a:p>
              <a:pPr algn="r"/>
              <a:r>
                <a:rPr lang="ja-JP" altLang="en-US" sz="1000" dirty="0" smtClean="0"/>
                <a:t>料金：</a:t>
              </a:r>
              <a:r>
                <a:rPr lang="en-US" altLang="ja-JP" sz="1000" dirty="0" smtClean="0"/>
                <a:t>80</a:t>
              </a:r>
              <a:r>
                <a:rPr lang="en-US" altLang="ja-JP" sz="1000" dirty="0"/>
                <a:t>0</a:t>
              </a:r>
              <a:r>
                <a:rPr lang="ja-JP" altLang="en-US" sz="1000" dirty="0" smtClean="0"/>
                <a:t>円</a:t>
              </a:r>
              <a:r>
                <a:rPr lang="ja-JP" altLang="en-US" sz="500" dirty="0">
                  <a:solidFill>
                    <a:prstClr val="black"/>
                  </a:solidFill>
                  <a:cs typeface="+mn-cs"/>
                </a:rPr>
                <a:t>（保険・税込 ） </a:t>
              </a:r>
              <a:r>
                <a:rPr lang="ja-JP" altLang="en-US" sz="1000" dirty="0" smtClean="0"/>
                <a:t>定員</a:t>
              </a:r>
              <a:r>
                <a:rPr lang="en-US" altLang="ja-JP" sz="1000" dirty="0" smtClean="0"/>
                <a:t>5</a:t>
              </a:r>
              <a:r>
                <a:rPr lang="ja-JP" altLang="en-US" sz="1000" dirty="0" smtClean="0"/>
                <a:t>人～</a:t>
              </a:r>
              <a:r>
                <a:rPr lang="ja-JP" altLang="en-US" sz="1000" dirty="0"/>
                <a:t>　</a:t>
              </a:r>
              <a:r>
                <a:rPr lang="ja-JP" altLang="en-US" sz="1000" dirty="0" smtClean="0"/>
                <a:t>　　　　　</a:t>
              </a:r>
              <a:r>
                <a:rPr lang="ja-JP" altLang="en-US" sz="600" dirty="0" smtClean="0"/>
                <a:t>（</a:t>
              </a:r>
              <a:r>
                <a:rPr lang="ja-JP" altLang="en-US" sz="600" dirty="0"/>
                <a:t>最少催行５名）</a:t>
              </a:r>
              <a:endParaRPr lang="en-US" altLang="ja-JP" sz="600" dirty="0" smtClean="0"/>
            </a:p>
            <a:p>
              <a:pPr algn="l"/>
              <a:r>
                <a:rPr lang="ja-JP" altLang="en-US" sz="800" dirty="0" smtClean="0"/>
                <a:t>スケジュール　　</a:t>
              </a:r>
              <a:r>
                <a:rPr lang="en-US" altLang="ja-JP" sz="800" dirty="0" smtClean="0"/>
                <a:t>※</a:t>
              </a:r>
              <a:r>
                <a:rPr lang="ja-JP" altLang="en-US" sz="600" dirty="0" smtClean="0"/>
                <a:t>下記は一例です</a:t>
              </a:r>
              <a:endParaRPr lang="en-US" altLang="ja-JP" sz="600" dirty="0" smtClean="0"/>
            </a:p>
            <a:p>
              <a:pPr algn="l"/>
              <a:r>
                <a:rPr lang="ja-JP" altLang="en-US" sz="700" dirty="0" smtClean="0"/>
                <a:t>所要時間：</a:t>
              </a:r>
              <a:r>
                <a:rPr lang="en-US" altLang="ja-JP" sz="700" dirty="0" smtClean="0"/>
                <a:t>60</a:t>
              </a:r>
              <a:r>
                <a:rPr lang="ja-JP" altLang="en-US" sz="700" dirty="0" smtClean="0"/>
                <a:t>分</a:t>
              </a:r>
              <a:r>
                <a:rPr lang="ja-JP" altLang="en-US" sz="600" dirty="0" smtClean="0"/>
                <a:t>程度</a:t>
              </a:r>
              <a:endParaRPr lang="en-US" altLang="ja-JP" sz="600" dirty="0" smtClean="0"/>
            </a:p>
            <a:p>
              <a:pPr algn="l"/>
              <a:endParaRPr lang="en-US" altLang="ja-JP" sz="600" dirty="0" smtClean="0"/>
            </a:p>
            <a:p>
              <a:pPr algn="l"/>
              <a:r>
                <a:rPr lang="en-US" altLang="ja-JP" sz="800" dirty="0" smtClean="0"/>
                <a:t>2</a:t>
              </a:r>
              <a:r>
                <a:rPr lang="en-US" altLang="ja-JP" sz="800" dirty="0"/>
                <a:t>0</a:t>
              </a:r>
              <a:r>
                <a:rPr lang="ja-JP" altLang="en-US" sz="800" dirty="0" smtClean="0"/>
                <a:t>：</a:t>
              </a:r>
              <a:r>
                <a:rPr lang="en-US" altLang="ja-JP" sz="800" dirty="0" smtClean="0"/>
                <a:t>00</a:t>
              </a:r>
              <a:r>
                <a:rPr lang="ja-JP" altLang="en-US" sz="800" dirty="0" smtClean="0"/>
                <a:t>　旅館いさみや集合</a:t>
              </a:r>
              <a:endParaRPr lang="en-US" altLang="ja-JP" sz="800" dirty="0" smtClean="0"/>
            </a:p>
            <a:p>
              <a:pPr algn="l"/>
              <a:r>
                <a:rPr lang="en-US" altLang="ja-JP" sz="800" dirty="0" smtClean="0"/>
                <a:t>2</a:t>
              </a:r>
              <a:r>
                <a:rPr lang="en-US" altLang="ja-JP" sz="800" dirty="0"/>
                <a:t>0</a:t>
              </a:r>
              <a:r>
                <a:rPr lang="ja-JP" altLang="en-US" sz="800" dirty="0" smtClean="0"/>
                <a:t>：</a:t>
              </a:r>
              <a:r>
                <a:rPr lang="en-US" altLang="ja-JP" sz="800" dirty="0" smtClean="0"/>
                <a:t>0</a:t>
              </a:r>
              <a:r>
                <a:rPr lang="en-US" altLang="ja-JP" sz="800" dirty="0"/>
                <a:t>5</a:t>
              </a:r>
              <a:r>
                <a:rPr lang="ja-JP" altLang="en-US" sz="800" dirty="0" smtClean="0"/>
                <a:t>　付近の岸壁で夜の海の</a:t>
              </a:r>
              <a:endParaRPr lang="en-US" altLang="ja-JP" sz="800" dirty="0" smtClean="0"/>
            </a:p>
            <a:p>
              <a:pPr algn="l"/>
              <a:r>
                <a:rPr lang="ja-JP" altLang="en-US" sz="800" dirty="0"/>
                <a:t>　</a:t>
              </a:r>
              <a:r>
                <a:rPr lang="ja-JP" altLang="en-US" sz="800" dirty="0" smtClean="0"/>
                <a:t>　　　生き物たちを捕まえます</a:t>
              </a:r>
              <a:endParaRPr lang="en-US" altLang="ja-JP" sz="800" dirty="0" smtClean="0"/>
            </a:p>
            <a:p>
              <a:pPr algn="l"/>
              <a:r>
                <a:rPr lang="en-US" altLang="ja-JP" sz="800" dirty="0" smtClean="0"/>
                <a:t>2</a:t>
              </a:r>
              <a:r>
                <a:rPr lang="en-US" altLang="ja-JP" sz="800" dirty="0"/>
                <a:t>1</a:t>
              </a:r>
              <a:r>
                <a:rPr lang="ja-JP" altLang="en-US" sz="800" dirty="0" smtClean="0"/>
                <a:t>：</a:t>
              </a:r>
              <a:r>
                <a:rPr lang="en-US" altLang="ja-JP" sz="800" dirty="0" smtClean="0"/>
                <a:t>00</a:t>
              </a:r>
              <a:r>
                <a:rPr lang="ja-JP" altLang="en-US" sz="800" dirty="0" smtClean="0"/>
                <a:t>　旅館いさみや解散</a:t>
              </a:r>
              <a:endParaRPr lang="en-US" altLang="ja-JP" sz="800" dirty="0" smtClean="0"/>
            </a:p>
            <a:p>
              <a:pPr algn="l"/>
              <a:endParaRPr lang="en-US" altLang="ja-JP" sz="700" dirty="0"/>
            </a:p>
            <a:p>
              <a:pPr algn="l"/>
              <a:r>
                <a:rPr lang="ja-JP" altLang="en-US" sz="700" dirty="0" smtClean="0"/>
                <a:t>持ち物：カッパ（小雨時）</a:t>
              </a:r>
              <a:endParaRPr lang="en-US" altLang="ja-JP" sz="700" dirty="0" smtClean="0"/>
            </a:p>
            <a:p>
              <a:pPr algn="l"/>
              <a:r>
                <a:rPr lang="ja-JP" altLang="en-US" sz="700" dirty="0"/>
                <a:t>　</a:t>
              </a:r>
              <a:r>
                <a:rPr lang="ja-JP" altLang="en-US" sz="700" dirty="0" smtClean="0"/>
                <a:t>　　　懐中電灯（こちらでも用意します</a:t>
              </a:r>
              <a:endParaRPr lang="en-US" altLang="ja-JP" sz="700" dirty="0" smtClean="0"/>
            </a:p>
            <a:p>
              <a:pPr algn="l"/>
              <a:r>
                <a:rPr lang="ja-JP" altLang="en-US" sz="700" dirty="0"/>
                <a:t>　</a:t>
              </a:r>
              <a:r>
                <a:rPr lang="ja-JP" altLang="en-US" sz="700" dirty="0" smtClean="0"/>
                <a:t>　　　が、より明るいほうが良く海中が</a:t>
              </a:r>
              <a:endParaRPr lang="en-US" altLang="ja-JP" sz="700" dirty="0" smtClean="0"/>
            </a:p>
            <a:p>
              <a:pPr algn="l"/>
              <a:r>
                <a:rPr lang="ja-JP" altLang="en-US" sz="700" dirty="0"/>
                <a:t>　</a:t>
              </a:r>
              <a:r>
                <a:rPr lang="ja-JP" altLang="en-US" sz="700" dirty="0" smtClean="0"/>
                <a:t>　　　見えます）</a:t>
              </a:r>
              <a:endParaRPr lang="en-US" altLang="ja-JP" sz="700" dirty="0" smtClean="0"/>
            </a:p>
            <a:p>
              <a:pPr algn="l"/>
              <a:endParaRPr lang="en-US" altLang="ja-JP" sz="700" dirty="0"/>
            </a:p>
            <a:p>
              <a:pPr algn="l"/>
              <a:r>
                <a:rPr lang="ja-JP" altLang="en-US" sz="700" dirty="0"/>
                <a:t>注意</a:t>
              </a:r>
              <a:r>
                <a:rPr lang="ja-JP" altLang="en-US" sz="700" dirty="0" smtClean="0"/>
                <a:t>事項：小雨決行です</a:t>
              </a:r>
              <a:endParaRPr lang="en-US" altLang="ja-JP" sz="700" dirty="0" smtClean="0"/>
            </a:p>
            <a:p>
              <a:pPr algn="l"/>
              <a:r>
                <a:rPr lang="ja-JP" altLang="en-US" sz="700" dirty="0"/>
                <a:t>　</a:t>
              </a:r>
              <a:r>
                <a:rPr lang="ja-JP" altLang="en-US" sz="700" dirty="0" smtClean="0"/>
                <a:t>　　　　足元が暗いので転倒注意です</a:t>
              </a:r>
              <a:endParaRPr lang="en-US" altLang="ja-JP" sz="700" dirty="0" smtClean="0"/>
            </a:p>
            <a:p>
              <a:pPr algn="l"/>
              <a:r>
                <a:rPr lang="ja-JP" altLang="en-US" sz="700" dirty="0" smtClean="0"/>
                <a:t>　　　　　天候や事情により、中止に</a:t>
              </a:r>
              <a:endParaRPr lang="en-US" altLang="ja-JP" sz="700" dirty="0" smtClean="0"/>
            </a:p>
            <a:p>
              <a:pPr algn="l"/>
              <a:r>
                <a:rPr lang="ja-JP" altLang="en-US" sz="700" dirty="0"/>
                <a:t>　</a:t>
              </a:r>
              <a:r>
                <a:rPr lang="ja-JP" altLang="en-US" sz="700" dirty="0" smtClean="0"/>
                <a:t>　　　　なる場合があります</a:t>
              </a:r>
              <a:endParaRPr lang="en-US" altLang="ja-JP" sz="700" dirty="0" smtClean="0"/>
            </a:p>
            <a:p>
              <a:pPr algn="l"/>
              <a:endParaRPr lang="en-US" altLang="ja-JP" sz="700" dirty="0" smtClean="0"/>
            </a:p>
            <a:p>
              <a:pPr algn="l"/>
              <a:r>
                <a:rPr lang="ja-JP" altLang="en-US" sz="800" dirty="0" smtClean="0"/>
                <a:t>催行時期：</a:t>
              </a:r>
              <a:r>
                <a:rPr lang="en-US" altLang="ja-JP" sz="800" dirty="0" smtClean="0"/>
                <a:t>7</a:t>
              </a:r>
              <a:r>
                <a:rPr lang="ja-JP" altLang="en-US" sz="800" dirty="0" smtClean="0"/>
                <a:t>月～</a:t>
              </a:r>
              <a:r>
                <a:rPr lang="en-US" altLang="ja-JP" sz="800" dirty="0" smtClean="0"/>
                <a:t>9</a:t>
              </a:r>
              <a:r>
                <a:rPr lang="ja-JP" altLang="en-US" sz="800" dirty="0" smtClean="0"/>
                <a:t>月</a:t>
              </a:r>
              <a:endParaRPr lang="en-US" altLang="ja-JP" sz="800" dirty="0"/>
            </a:p>
            <a:p>
              <a:endParaRPr lang="en-US" altLang="ja-JP" sz="1200" dirty="0"/>
            </a:p>
          </p:txBody>
        </p:sp>
        <p:pic>
          <p:nvPicPr>
            <p:cNvPr id="1029" name="Picture 5" descr="C:\Users\1\Desktop\ガイドの会\新しいフォルダー (2)\2013相馬08月138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866"/>
            <a:stretch/>
          </p:blipFill>
          <p:spPr bwMode="auto">
            <a:xfrm>
              <a:off x="5418306" y="4190761"/>
              <a:ext cx="1386975" cy="141075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1\Desktop\ガイドの会\新しいフォルダー (2)\2015相馬08月yoshi（肖像権ｸﾘｱ） (21)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306" y="5657609"/>
              <a:ext cx="1384276" cy="1142607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グループ化 4"/>
          <p:cNvGrpSpPr/>
          <p:nvPr/>
        </p:nvGrpSpPr>
        <p:grpSpPr>
          <a:xfrm>
            <a:off x="71923" y="3819963"/>
            <a:ext cx="3385641" cy="3146814"/>
            <a:chOff x="3442088" y="903940"/>
            <a:chExt cx="3449838" cy="2992141"/>
          </a:xfrm>
        </p:grpSpPr>
        <p:sp>
          <p:nvSpPr>
            <p:cNvPr id="40" name="タイトル 1"/>
            <p:cNvSpPr txBox="1">
              <a:spLocks/>
            </p:cNvSpPr>
            <p:nvPr/>
          </p:nvSpPr>
          <p:spPr>
            <a:xfrm>
              <a:off x="3889730" y="903940"/>
              <a:ext cx="2760388" cy="259928"/>
            </a:xfrm>
            <a:prstGeom prst="rect">
              <a:avLst/>
            </a:prstGeom>
          </p:spPr>
          <p:txBody>
            <a:bodyPr vert="horz" lIns="51435" tIns="25718" rIns="51435" bIns="25718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1400" dirty="0" smtClean="0">
                  <a:solidFill>
                    <a:srgbClr val="C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チャッカ船で漁師が語る相馬の海</a:t>
              </a:r>
              <a:endParaRPr lang="ja-JP" altLang="en-US" sz="14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cxnSp>
          <p:nvCxnSpPr>
            <p:cNvPr id="41" name="直線コネクタ 40"/>
            <p:cNvCxnSpPr/>
            <p:nvPr/>
          </p:nvCxnSpPr>
          <p:spPr>
            <a:xfrm>
              <a:off x="3519266" y="1121617"/>
              <a:ext cx="32543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タイトル 1"/>
            <p:cNvSpPr txBox="1">
              <a:spLocks/>
            </p:cNvSpPr>
            <p:nvPr/>
          </p:nvSpPr>
          <p:spPr>
            <a:xfrm>
              <a:off x="3442088" y="1163868"/>
              <a:ext cx="3449838" cy="2619430"/>
            </a:xfrm>
            <a:prstGeom prst="rect">
              <a:avLst/>
            </a:prstGeom>
          </p:spPr>
          <p:txBody>
            <a:bodyPr vert="horz" lIns="51435" tIns="25718" rIns="51435" bIns="25718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800" dirty="0" smtClean="0"/>
                <a:t>　「チャッカ船」と呼ばれる</a:t>
              </a:r>
              <a:r>
                <a:rPr lang="ja-JP" altLang="en-US" sz="800" dirty="0"/>
                <a:t>小型</a:t>
              </a:r>
              <a:r>
                <a:rPr lang="ja-JP" altLang="en-US" sz="800" dirty="0" smtClean="0"/>
                <a:t>漁船に乗りながら、本操業へ向けて復活を目指す漁師さんに相馬の海や漁業について、話を聞ける貴重なチャンスです。夕食時には漁師さんと、相馬産の魚貝類を食べながら</a:t>
              </a:r>
              <a:r>
                <a:rPr lang="ja-JP" altLang="en-US" sz="800" dirty="0"/>
                <a:t>、楽しい漁</a:t>
              </a:r>
              <a:r>
                <a:rPr lang="ja-JP" altLang="en-US" sz="800" dirty="0" smtClean="0"/>
                <a:t>師あるある話を聞いてみませんか？</a:t>
              </a:r>
              <a:endParaRPr lang="en-US" altLang="ja-JP" sz="500" dirty="0" smtClean="0"/>
            </a:p>
            <a:p>
              <a:pPr algn="l"/>
              <a:endParaRPr lang="en-US" altLang="ja-JP" sz="800" dirty="0" smtClean="0"/>
            </a:p>
            <a:p>
              <a:pPr algn="l"/>
              <a:r>
                <a:rPr lang="ja-JP" altLang="en-US" sz="800" dirty="0" smtClean="0"/>
                <a:t>　</a:t>
              </a:r>
              <a:r>
                <a:rPr lang="ja-JP" altLang="en-US" sz="1000" dirty="0" smtClean="0"/>
                <a:t>料金：</a:t>
              </a:r>
              <a:r>
                <a:rPr lang="en-US" altLang="ja-JP" sz="1000" dirty="0"/>
                <a:t>3,500</a:t>
              </a:r>
              <a:r>
                <a:rPr lang="ja-JP" altLang="en-US" sz="1000" dirty="0" smtClean="0"/>
                <a:t>円</a:t>
              </a:r>
              <a:r>
                <a:rPr lang="ja-JP" altLang="en-US" sz="500" dirty="0" smtClean="0"/>
                <a:t>（保険・税込） </a:t>
              </a:r>
              <a:r>
                <a:rPr lang="ja-JP" altLang="en-US" sz="1000" dirty="0" smtClean="0"/>
                <a:t>別</a:t>
              </a:r>
              <a:r>
                <a:rPr lang="ja-JP" altLang="en-US" sz="1000" dirty="0"/>
                <a:t>途宿</a:t>
              </a:r>
              <a:r>
                <a:rPr lang="ja-JP" altLang="en-US" sz="1000" dirty="0" smtClean="0"/>
                <a:t>泊</a:t>
              </a:r>
              <a:r>
                <a:rPr lang="ja-JP" altLang="en-US" sz="1000" dirty="0"/>
                <a:t>費</a:t>
              </a:r>
              <a:r>
                <a:rPr lang="ja-JP" altLang="en-US" sz="1000" dirty="0" smtClean="0"/>
                <a:t>要　 定員５</a:t>
              </a:r>
              <a:r>
                <a:rPr lang="ja-JP" altLang="en-US" sz="1000" dirty="0"/>
                <a:t>人</a:t>
              </a:r>
              <a:r>
                <a:rPr lang="ja-JP" altLang="en-US" sz="1000" dirty="0" smtClean="0"/>
                <a:t>～</a:t>
              </a:r>
              <a:r>
                <a:rPr lang="ja-JP" altLang="en-US" sz="900" dirty="0" smtClean="0"/>
                <a:t>　</a:t>
              </a:r>
              <a:endParaRPr lang="en-US" altLang="ja-JP" sz="800" dirty="0" smtClean="0"/>
            </a:p>
            <a:p>
              <a:r>
                <a:rPr lang="ja-JP" altLang="en-US" sz="800" dirty="0" smtClean="0"/>
                <a:t>　　</a:t>
              </a:r>
              <a:r>
                <a:rPr lang="ja-JP" altLang="en-US" sz="800" dirty="0"/>
                <a:t>　</a:t>
              </a:r>
              <a:r>
                <a:rPr lang="ja-JP" altLang="en-US" sz="800" dirty="0" smtClean="0"/>
                <a:t>　　　　　　　　　　　　　　　</a:t>
              </a:r>
              <a:r>
                <a:rPr lang="ja-JP" altLang="en-US" sz="500" dirty="0" smtClean="0"/>
                <a:t>（</a:t>
              </a:r>
              <a:r>
                <a:rPr lang="ja-JP" altLang="en-US" sz="500" dirty="0"/>
                <a:t>最少催行５名）</a:t>
              </a:r>
              <a:endParaRPr lang="en-US" altLang="ja-JP" sz="500" dirty="0"/>
            </a:p>
            <a:p>
              <a:pPr algn="l"/>
              <a:r>
                <a:rPr lang="ja-JP" altLang="en-US" sz="800" dirty="0" smtClean="0"/>
                <a:t>体験時間：乗船含め </a:t>
              </a:r>
              <a:r>
                <a:rPr lang="en-US" altLang="ja-JP" sz="800" dirty="0" smtClean="0"/>
                <a:t>90</a:t>
              </a:r>
              <a:r>
                <a:rPr lang="ja-JP" altLang="en-US" sz="800" dirty="0" smtClean="0"/>
                <a:t>分</a:t>
              </a:r>
              <a:r>
                <a:rPr lang="ja-JP" altLang="en-US" sz="600" dirty="0" smtClean="0"/>
                <a:t>程度</a:t>
              </a:r>
              <a:r>
                <a:rPr lang="ja-JP" altLang="en-US" sz="800" dirty="0" smtClean="0"/>
                <a:t>　食事・</a:t>
              </a:r>
              <a:r>
                <a:rPr lang="ja-JP" altLang="en-US" sz="800" dirty="0"/>
                <a:t>対</a:t>
              </a:r>
              <a:r>
                <a:rPr lang="ja-JP" altLang="en-US" sz="800" dirty="0" smtClean="0"/>
                <a:t>談 </a:t>
              </a:r>
              <a:r>
                <a:rPr lang="en-US" altLang="ja-JP" sz="800" dirty="0" smtClean="0"/>
                <a:t>90</a:t>
              </a:r>
              <a:r>
                <a:rPr lang="ja-JP" altLang="en-US" sz="800" dirty="0" smtClean="0"/>
                <a:t>分</a:t>
              </a:r>
              <a:r>
                <a:rPr lang="ja-JP" altLang="en-US" sz="600" dirty="0" smtClean="0"/>
                <a:t>程度</a:t>
              </a:r>
              <a:endParaRPr lang="en-US" altLang="ja-JP" sz="600" dirty="0" smtClean="0"/>
            </a:p>
            <a:p>
              <a:pPr algn="l"/>
              <a:r>
                <a:rPr lang="ja-JP" altLang="en-US" sz="700" dirty="0" smtClean="0"/>
                <a:t>　　　</a:t>
              </a:r>
              <a:r>
                <a:rPr lang="ja-JP" altLang="en-US" sz="700" dirty="0" smtClean="0"/>
                <a:t>（</a:t>
              </a:r>
              <a:r>
                <a:rPr lang="ja-JP" altLang="en-US" sz="700" dirty="0" smtClean="0"/>
                <a:t>漁の都合により開始時間が変わりますので、詳しくはお問合せ下さい）</a:t>
              </a:r>
              <a:endParaRPr lang="en-US" altLang="ja-JP" sz="700" dirty="0"/>
            </a:p>
            <a:p>
              <a:pPr algn="l"/>
              <a:endParaRPr lang="en-US" altLang="ja-JP" sz="700" dirty="0" smtClean="0"/>
            </a:p>
            <a:p>
              <a:pPr algn="l"/>
              <a:r>
                <a:rPr lang="ja-JP" altLang="en-US" sz="800" dirty="0" smtClean="0"/>
                <a:t>持ち物：</a:t>
              </a:r>
              <a:r>
                <a:rPr lang="ja-JP" altLang="en-US" sz="800" dirty="0"/>
                <a:t>長袖</a:t>
              </a:r>
              <a:r>
                <a:rPr lang="ja-JP" altLang="en-US" sz="800" dirty="0" smtClean="0"/>
                <a:t>の服、カッパ（小雨時</a:t>
              </a:r>
              <a:r>
                <a:rPr lang="ja-JP" altLang="en-US" sz="800" dirty="0"/>
                <a:t>）</a:t>
              </a:r>
              <a:r>
                <a:rPr lang="ja-JP" altLang="en-US" sz="700" dirty="0"/>
                <a:t>　</a:t>
              </a:r>
              <a:r>
                <a:rPr lang="ja-JP" altLang="en-US" sz="700" dirty="0" smtClean="0"/>
                <a:t>　</a:t>
              </a:r>
              <a:endParaRPr lang="en-US" altLang="ja-JP" sz="800" dirty="0" smtClean="0"/>
            </a:p>
            <a:p>
              <a:pPr algn="l"/>
              <a:endParaRPr lang="en-US" altLang="ja-JP" sz="700" dirty="0"/>
            </a:p>
            <a:p>
              <a:pPr algn="l"/>
              <a:r>
                <a:rPr lang="ja-JP" altLang="en-US" sz="800" dirty="0"/>
                <a:t>注意</a:t>
              </a:r>
              <a:r>
                <a:rPr lang="ja-JP" altLang="en-US" sz="800" dirty="0" smtClean="0"/>
                <a:t>事項：小雨決行です　天候や事情により中止になる場合</a:t>
              </a:r>
              <a:r>
                <a:rPr lang="ja-JP" altLang="en-US" sz="800" dirty="0"/>
                <a:t>が</a:t>
              </a:r>
              <a:r>
                <a:rPr lang="ja-JP" altLang="en-US" sz="800" dirty="0" smtClean="0"/>
                <a:t>あります</a:t>
              </a:r>
              <a:endParaRPr lang="en-US" altLang="ja-JP" sz="800" dirty="0" smtClean="0"/>
            </a:p>
            <a:p>
              <a:pPr algn="l"/>
              <a:endParaRPr lang="en-US" altLang="ja-JP" sz="600" dirty="0"/>
            </a:p>
            <a:p>
              <a:pPr algn="l"/>
              <a:r>
                <a:rPr lang="ja-JP" altLang="en-US" sz="800" dirty="0">
                  <a:solidFill>
                    <a:prstClr val="black"/>
                  </a:solidFill>
                  <a:cs typeface="+mn-cs"/>
                </a:rPr>
                <a:t>催行時期：通年</a:t>
              </a:r>
              <a:r>
                <a:rPr lang="ja-JP" altLang="en-US" sz="1200" dirty="0" smtClean="0"/>
                <a:t>　　</a:t>
              </a:r>
              <a:endParaRPr lang="en-US" altLang="ja-JP" sz="1200" dirty="0"/>
            </a:p>
          </p:txBody>
        </p:sp>
        <p:pic>
          <p:nvPicPr>
            <p:cNvPr id="1032" name="Picture 8" descr="C:\Users\1\Desktop\しらす会\エコツーリズム写真\2014秋モニターツアー\2014相馬11月010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6893"/>
            <a:stretch/>
          </p:blipFill>
          <p:spPr bwMode="auto">
            <a:xfrm>
              <a:off x="3669136" y="2829387"/>
              <a:ext cx="1985711" cy="1066694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C:\Users\1\Desktop\みなとや資料\写真\IMG_5485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0406" y="2666657"/>
              <a:ext cx="982129" cy="1202847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正方形/長方形 1"/>
          <p:cNvSpPr/>
          <p:nvPr/>
        </p:nvSpPr>
        <p:spPr>
          <a:xfrm>
            <a:off x="3567746" y="6944254"/>
            <a:ext cx="3205870" cy="274499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180666" y="9662817"/>
            <a:ext cx="1980029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000" b="1" dirty="0">
                <a:ln w="17780" cmpd="sng">
                  <a:noFill/>
                  <a:prstDash val="solid"/>
                  <a:miter lim="800000"/>
                </a:ln>
              </a:rPr>
              <a:t>企</a:t>
            </a:r>
            <a:r>
              <a:rPr lang="ja-JP" altLang="en-US" sz="1000" b="1" dirty="0" smtClean="0">
                <a:ln w="17780" cmpd="sng">
                  <a:noFill/>
                  <a:prstDash val="solid"/>
                  <a:miter lim="800000"/>
                </a:ln>
              </a:rPr>
              <a:t>画・実施　松川浦ガイドの会</a:t>
            </a:r>
            <a:endParaRPr lang="ja-JP" altLang="en-US" sz="10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135719" y="574763"/>
            <a:ext cx="2236511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" b="1" dirty="0">
                <a:ln w="17780" cmpd="sng">
                  <a:noFill/>
                  <a:prstDash val="solid"/>
                  <a:miter lim="800000"/>
                </a:ln>
              </a:rPr>
              <a:t>＝</a:t>
            </a:r>
            <a:r>
              <a:rPr lang="ja-JP" altLang="en-US" sz="800" b="1" dirty="0" smtClean="0">
                <a:ln w="17780" cmpd="sng">
                  <a:noFill/>
                  <a:prstDash val="solid"/>
                  <a:miter lim="800000"/>
                </a:ln>
              </a:rPr>
              <a:t>最</a:t>
            </a:r>
            <a:r>
              <a:rPr lang="ja-JP" altLang="en-US" sz="800" b="1" dirty="0">
                <a:ln w="17780" cmpd="sng">
                  <a:noFill/>
                  <a:prstDash val="solid"/>
                  <a:miter lim="800000"/>
                </a:ln>
              </a:rPr>
              <a:t>少</a:t>
            </a:r>
            <a:r>
              <a:rPr lang="ja-JP" altLang="en-US" sz="800" b="1" dirty="0" smtClean="0">
                <a:ln w="17780" cmpd="sng">
                  <a:noFill/>
                  <a:prstDash val="solid"/>
                  <a:miter lim="800000"/>
                </a:ln>
              </a:rPr>
              <a:t>催行人員以上でお申し込みください＝</a:t>
            </a:r>
            <a:endParaRPr lang="ja-JP" altLang="en-US" sz="8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 rot="20831998">
            <a:off x="-160681" y="3660320"/>
            <a:ext cx="977160" cy="341360"/>
          </a:xfrm>
          <a:prstGeom prst="rect">
            <a:avLst/>
          </a:prstGeom>
        </p:spPr>
        <p:txBody>
          <a:bodyPr vert="horz" lIns="51435" tIns="25718" rIns="51435" bIns="257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9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宿泊</a:t>
            </a:r>
            <a:r>
              <a:rPr lang="ja-JP" altLang="en-US" sz="900" dirty="0" smtClean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者限定</a:t>
            </a:r>
            <a:endParaRPr lang="en-US" altLang="ja-JP" sz="900" dirty="0" smtClean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900" dirty="0" smtClean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プラン！</a:t>
            </a:r>
            <a:endParaRPr lang="ja-JP" altLang="en-US" sz="9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円形吹き出し 3"/>
          <p:cNvSpPr/>
          <p:nvPr/>
        </p:nvSpPr>
        <p:spPr>
          <a:xfrm rot="20728308">
            <a:off x="-37373" y="3624174"/>
            <a:ext cx="689142" cy="363795"/>
          </a:xfrm>
          <a:prstGeom prst="wedgeEllipseCallout">
            <a:avLst>
              <a:gd name="adj1" fmla="val 32282"/>
              <a:gd name="adj2" fmla="val 541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511235" y="809679"/>
            <a:ext cx="5852566" cy="2827116"/>
            <a:chOff x="511235" y="910113"/>
            <a:chExt cx="5852566" cy="2827116"/>
          </a:xfrm>
        </p:grpSpPr>
        <p:sp>
          <p:nvSpPr>
            <p:cNvPr id="7" name="タイトル 1"/>
            <p:cNvSpPr txBox="1">
              <a:spLocks/>
            </p:cNvSpPr>
            <p:nvPr/>
          </p:nvSpPr>
          <p:spPr>
            <a:xfrm>
              <a:off x="947287" y="910113"/>
              <a:ext cx="5378547" cy="259928"/>
            </a:xfrm>
            <a:prstGeom prst="rect">
              <a:avLst/>
            </a:prstGeom>
          </p:spPr>
          <p:txBody>
            <a:bodyPr vert="horz" lIns="51435" tIns="25718" rIns="51435" bIns="25718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1800" dirty="0" smtClean="0">
                  <a:solidFill>
                    <a:srgbClr val="C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ちびっこ</a:t>
              </a:r>
              <a:r>
                <a:rPr lang="ja-JP" altLang="en-US" sz="1800" dirty="0">
                  <a:solidFill>
                    <a:srgbClr val="C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も安心！お手軽磯カニ釣り</a:t>
              </a:r>
            </a:p>
          </p:txBody>
        </p:sp>
        <p:cxnSp>
          <p:nvCxnSpPr>
            <p:cNvPr id="26" name="直線コネクタ 25"/>
            <p:cNvCxnSpPr/>
            <p:nvPr/>
          </p:nvCxnSpPr>
          <p:spPr>
            <a:xfrm>
              <a:off x="511235" y="1133039"/>
              <a:ext cx="585256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タイトル 1"/>
            <p:cNvSpPr txBox="1">
              <a:spLocks/>
            </p:cNvSpPr>
            <p:nvPr/>
          </p:nvSpPr>
          <p:spPr>
            <a:xfrm>
              <a:off x="733956" y="1141637"/>
              <a:ext cx="2524499" cy="2595592"/>
            </a:xfrm>
            <a:prstGeom prst="rect">
              <a:avLst/>
            </a:prstGeom>
          </p:spPr>
          <p:txBody>
            <a:bodyPr vert="horz" lIns="51435" tIns="25718" rIns="51435" bIns="25718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800" dirty="0" smtClean="0"/>
                <a:t>　針金</a:t>
              </a:r>
              <a:r>
                <a:rPr lang="ja-JP" altLang="en-US" sz="800" dirty="0"/>
                <a:t>とイカの切り身</a:t>
              </a:r>
              <a:r>
                <a:rPr lang="ja-JP" altLang="en-US" sz="800" dirty="0" smtClean="0"/>
                <a:t>で、誰</a:t>
              </a:r>
              <a:r>
                <a:rPr lang="ja-JP" altLang="en-US" sz="800" dirty="0"/>
                <a:t>でも簡単</a:t>
              </a:r>
              <a:r>
                <a:rPr lang="ja-JP" altLang="en-US" sz="800" dirty="0" smtClean="0"/>
                <a:t>に磯</a:t>
              </a:r>
              <a:r>
                <a:rPr lang="ja-JP" altLang="en-US" sz="800" dirty="0"/>
                <a:t>ガニ釣りが</a:t>
              </a:r>
              <a:r>
                <a:rPr lang="ja-JP" altLang="en-US" sz="800" dirty="0" smtClean="0"/>
                <a:t>出来ちゃいます！</a:t>
              </a:r>
              <a:endParaRPr lang="en-US" altLang="ja-JP" sz="800" dirty="0" smtClean="0"/>
            </a:p>
            <a:p>
              <a:pPr algn="l"/>
              <a:r>
                <a:rPr lang="ja-JP" altLang="en-US" sz="800" dirty="0" smtClean="0"/>
                <a:t>とは言うものの実は</a:t>
              </a:r>
              <a:r>
                <a:rPr lang="ja-JP" altLang="en-US" sz="800" dirty="0"/>
                <a:t>奥が深いカニ釣り</a:t>
              </a:r>
              <a:r>
                <a:rPr lang="ja-JP" altLang="en-US" sz="800" dirty="0" smtClean="0"/>
                <a:t>！大人</a:t>
              </a:r>
              <a:r>
                <a:rPr lang="ja-JP" altLang="en-US" sz="800" dirty="0"/>
                <a:t>でもはまっちゃ</a:t>
              </a:r>
              <a:r>
                <a:rPr lang="ja-JP" altLang="en-US" sz="800" dirty="0" smtClean="0"/>
                <a:t>う、地</a:t>
              </a:r>
              <a:r>
                <a:rPr lang="ja-JP" altLang="en-US" sz="800" dirty="0"/>
                <a:t>元の</a:t>
              </a:r>
              <a:r>
                <a:rPr lang="ja-JP" altLang="en-US" sz="800" dirty="0" smtClean="0"/>
                <a:t>遊び</a:t>
              </a:r>
              <a:r>
                <a:rPr lang="ja-JP" altLang="en-US" sz="800" dirty="0"/>
                <a:t>を</a:t>
              </a:r>
              <a:r>
                <a:rPr lang="ja-JP" altLang="en-US" sz="800" dirty="0" smtClean="0"/>
                <a:t>ガイド</a:t>
              </a:r>
              <a:r>
                <a:rPr lang="ja-JP" altLang="en-US" sz="800" dirty="0"/>
                <a:t>が楽しく案内します</a:t>
              </a:r>
              <a:r>
                <a:rPr lang="ja-JP" altLang="en-US" sz="800" dirty="0" smtClean="0"/>
                <a:t>！</a:t>
              </a:r>
              <a:endParaRPr lang="en-US" altLang="ja-JP" sz="500" dirty="0"/>
            </a:p>
            <a:p>
              <a:r>
                <a:rPr lang="ja-JP" altLang="en-US" sz="1000" dirty="0" smtClean="0"/>
                <a:t>料</a:t>
              </a:r>
              <a:r>
                <a:rPr lang="ja-JP" altLang="en-US" sz="1000" dirty="0" smtClean="0"/>
                <a:t>金</a:t>
              </a:r>
              <a:r>
                <a:rPr lang="ja-JP" altLang="en-US" sz="1000" dirty="0"/>
                <a:t>：</a:t>
              </a:r>
              <a:r>
                <a:rPr lang="en-US" altLang="ja-JP" sz="1000" dirty="0"/>
                <a:t>500</a:t>
              </a:r>
              <a:r>
                <a:rPr lang="ja-JP" altLang="en-US" sz="1000" dirty="0" smtClean="0"/>
                <a:t>円</a:t>
              </a:r>
              <a:r>
                <a:rPr lang="ja-JP" altLang="en-US" sz="500" dirty="0" smtClean="0"/>
                <a:t>（税込）　</a:t>
              </a:r>
              <a:r>
                <a:rPr lang="ja-JP" altLang="en-US" sz="1000" dirty="0" smtClean="0"/>
                <a:t>定員</a:t>
              </a:r>
              <a:r>
                <a:rPr lang="ja-JP" altLang="en-US" sz="1000" dirty="0"/>
                <a:t>２</a:t>
              </a:r>
              <a:r>
                <a:rPr lang="ja-JP" altLang="en-US" sz="1000" dirty="0" smtClean="0"/>
                <a:t>人～　　　　　　　　　　　　　　　　　　　　　　　　　　　　　　　　　　　　　　　　　　</a:t>
              </a:r>
              <a:r>
                <a:rPr lang="ja-JP" altLang="en-US" sz="1000" dirty="0"/>
                <a:t>　　　　　　</a:t>
              </a:r>
              <a:r>
                <a:rPr lang="ja-JP" altLang="en-US" sz="1000" dirty="0" smtClean="0"/>
                <a:t>　　　　　　　　　　　　　　　　　　　　　　　　　　　　</a:t>
              </a:r>
              <a:r>
                <a:rPr lang="ja-JP" altLang="en-US" sz="600" dirty="0" smtClean="0"/>
                <a:t>（最</a:t>
              </a:r>
              <a:r>
                <a:rPr lang="ja-JP" altLang="en-US" sz="600" dirty="0"/>
                <a:t>少催</a:t>
              </a:r>
              <a:r>
                <a:rPr lang="ja-JP" altLang="en-US" sz="600" dirty="0" smtClean="0"/>
                <a:t>行</a:t>
              </a:r>
              <a:r>
                <a:rPr lang="ja-JP" altLang="en-US" sz="600" dirty="0"/>
                <a:t>２</a:t>
              </a:r>
              <a:r>
                <a:rPr lang="ja-JP" altLang="en-US" sz="600" dirty="0" smtClean="0"/>
                <a:t>名）　</a:t>
              </a:r>
              <a:endParaRPr lang="en-US" altLang="ja-JP" sz="1000" dirty="0" smtClean="0"/>
            </a:p>
            <a:p>
              <a:pPr algn="l"/>
              <a:endParaRPr lang="en-US" altLang="ja-JP" sz="800" dirty="0"/>
            </a:p>
            <a:p>
              <a:pPr algn="l"/>
              <a:r>
                <a:rPr lang="ja-JP" altLang="en-US" sz="800" dirty="0" smtClean="0"/>
                <a:t>スケジュール　　</a:t>
              </a:r>
              <a:r>
                <a:rPr lang="en-US" altLang="ja-JP" sz="800" dirty="0" smtClean="0"/>
                <a:t>※</a:t>
              </a:r>
              <a:r>
                <a:rPr lang="ja-JP" altLang="en-US" sz="600" dirty="0" smtClean="0"/>
                <a:t>開始</a:t>
              </a:r>
              <a:r>
                <a:rPr lang="ja-JP" altLang="en-US" sz="600" dirty="0"/>
                <a:t>時間</a:t>
              </a:r>
              <a:r>
                <a:rPr lang="ja-JP" altLang="en-US" sz="600" dirty="0" smtClean="0"/>
                <a:t>は干潮時刻により</a:t>
              </a:r>
              <a:endParaRPr lang="en-US" altLang="ja-JP" sz="600" dirty="0" smtClean="0"/>
            </a:p>
            <a:p>
              <a:pPr algn="l"/>
              <a:r>
                <a:rPr lang="ja-JP" altLang="en-US" sz="700" dirty="0"/>
                <a:t>所要時間：</a:t>
              </a:r>
              <a:r>
                <a:rPr lang="en-US" altLang="ja-JP" sz="700" dirty="0"/>
                <a:t>90</a:t>
              </a:r>
              <a:r>
                <a:rPr lang="ja-JP" altLang="en-US" sz="700" dirty="0"/>
                <a:t>分</a:t>
              </a:r>
              <a:r>
                <a:rPr lang="ja-JP" altLang="en-US" sz="500" dirty="0"/>
                <a:t>程度</a:t>
              </a:r>
              <a:r>
                <a:rPr lang="ja-JP" altLang="en-US" sz="600" dirty="0"/>
                <a:t>　</a:t>
              </a:r>
              <a:r>
                <a:rPr lang="ja-JP" altLang="en-US" sz="600" dirty="0" smtClean="0"/>
                <a:t> 　毎回変わります！</a:t>
              </a:r>
              <a:endParaRPr lang="en-US" altLang="ja-JP" sz="600" dirty="0" smtClean="0"/>
            </a:p>
            <a:p>
              <a:pPr algn="l"/>
              <a:r>
                <a:rPr lang="ja-JP" altLang="en-US" sz="600" dirty="0"/>
                <a:t>　</a:t>
              </a:r>
              <a:r>
                <a:rPr lang="ja-JP" altLang="en-US" sz="600" dirty="0" smtClean="0"/>
                <a:t>　　　　　　　　　　　下記は一例です</a:t>
              </a:r>
              <a:endParaRPr lang="en-US" altLang="ja-JP" sz="600" dirty="0" smtClean="0"/>
            </a:p>
            <a:p>
              <a:pPr algn="l"/>
              <a:endParaRPr lang="en-US" altLang="ja-JP" sz="600" dirty="0" smtClean="0"/>
            </a:p>
            <a:p>
              <a:pPr algn="l"/>
              <a:r>
                <a:rPr lang="ja-JP" altLang="en-US" sz="800" dirty="0" smtClean="0"/>
                <a:t>　　　　  </a:t>
              </a:r>
              <a:r>
                <a:rPr lang="en-US" altLang="ja-JP" sz="800" dirty="0" smtClean="0"/>
                <a:t>9</a:t>
              </a:r>
              <a:r>
                <a:rPr lang="ja-JP" altLang="en-US" sz="800" dirty="0" smtClean="0"/>
                <a:t>：</a:t>
              </a:r>
              <a:r>
                <a:rPr lang="en-US" altLang="ja-JP" sz="800" dirty="0" smtClean="0"/>
                <a:t>30</a:t>
              </a:r>
              <a:r>
                <a:rPr lang="ja-JP" altLang="en-US" sz="800" dirty="0" smtClean="0"/>
                <a:t>　尾浜海水浴場に集合</a:t>
              </a:r>
              <a:endParaRPr lang="en-US" altLang="ja-JP" sz="800" dirty="0" smtClean="0"/>
            </a:p>
            <a:p>
              <a:pPr algn="l"/>
              <a:r>
                <a:rPr lang="ja-JP" altLang="en-US" sz="800" dirty="0" smtClean="0"/>
                <a:t>　　　　</a:t>
              </a:r>
              <a:r>
                <a:rPr lang="en-US" altLang="ja-JP" sz="800" dirty="0" smtClean="0"/>
                <a:t>10</a:t>
              </a:r>
              <a:r>
                <a:rPr lang="ja-JP" altLang="en-US" sz="800" dirty="0" smtClean="0"/>
                <a:t>：</a:t>
              </a:r>
              <a:r>
                <a:rPr lang="en-US" altLang="ja-JP" sz="800" dirty="0" smtClean="0"/>
                <a:t>00</a:t>
              </a:r>
              <a:r>
                <a:rPr lang="ja-JP" altLang="en-US" sz="800" dirty="0" smtClean="0"/>
                <a:t>　人口磯に移動しカニ釣り</a:t>
              </a:r>
              <a:endParaRPr lang="en-US" altLang="ja-JP" sz="800" dirty="0" smtClean="0"/>
            </a:p>
            <a:p>
              <a:pPr algn="l"/>
              <a:r>
                <a:rPr lang="ja-JP" altLang="en-US" sz="800" dirty="0" smtClean="0"/>
                <a:t>　　　　</a:t>
              </a:r>
              <a:r>
                <a:rPr lang="en-US" altLang="ja-JP" sz="800" dirty="0" smtClean="0"/>
                <a:t>11</a:t>
              </a:r>
              <a:r>
                <a:rPr lang="ja-JP" altLang="en-US" sz="800" dirty="0" smtClean="0"/>
                <a:t>：</a:t>
              </a:r>
              <a:r>
                <a:rPr lang="en-US" altLang="ja-JP" sz="800" dirty="0" smtClean="0"/>
                <a:t>00</a:t>
              </a:r>
              <a:r>
                <a:rPr lang="ja-JP" altLang="en-US" sz="800" dirty="0" smtClean="0"/>
                <a:t>　現地解散</a:t>
              </a:r>
              <a:endParaRPr lang="en-US" altLang="ja-JP" sz="800" dirty="0" smtClean="0"/>
            </a:p>
            <a:p>
              <a:pPr algn="l"/>
              <a:endParaRPr lang="en-US" altLang="ja-JP" sz="800" dirty="0"/>
            </a:p>
            <a:p>
              <a:pPr algn="l"/>
              <a:r>
                <a:rPr lang="ja-JP" altLang="en-US" sz="800" dirty="0" smtClean="0"/>
                <a:t>持ち物：</a:t>
              </a:r>
              <a:r>
                <a:rPr lang="ja-JP" altLang="en-US" sz="700" dirty="0" smtClean="0"/>
                <a:t>長靴、軍手、着替え、帽子、</a:t>
              </a:r>
              <a:endParaRPr lang="en-US" altLang="ja-JP" sz="700" dirty="0" smtClean="0"/>
            </a:p>
            <a:p>
              <a:pPr algn="l"/>
              <a:r>
                <a:rPr lang="ja-JP" altLang="en-US" sz="700" dirty="0"/>
                <a:t>　</a:t>
              </a:r>
              <a:r>
                <a:rPr lang="ja-JP" altLang="en-US" sz="700" dirty="0" smtClean="0"/>
                <a:t>　　　</a:t>
              </a:r>
              <a:r>
                <a:rPr lang="ja-JP" altLang="en-US" sz="700" dirty="0"/>
                <a:t> </a:t>
              </a:r>
              <a:r>
                <a:rPr lang="ja-JP" altLang="en-US" sz="700" dirty="0" smtClean="0"/>
                <a:t>ウエットティッシュ、タオル</a:t>
              </a:r>
              <a:endParaRPr lang="en-US" altLang="ja-JP" sz="700" dirty="0" smtClean="0"/>
            </a:p>
            <a:p>
              <a:pPr algn="l"/>
              <a:r>
                <a:rPr lang="ja-JP" altLang="en-US" sz="700" dirty="0"/>
                <a:t>　</a:t>
              </a:r>
              <a:r>
                <a:rPr lang="ja-JP" altLang="en-US" sz="700" dirty="0" smtClean="0"/>
                <a:t>　　　 カッパ（小雨時）</a:t>
              </a:r>
              <a:endParaRPr lang="en-US" altLang="ja-JP" sz="700" dirty="0" smtClean="0"/>
            </a:p>
            <a:p>
              <a:pPr algn="l"/>
              <a:endParaRPr lang="en-US" altLang="ja-JP" sz="700" dirty="0"/>
            </a:p>
            <a:p>
              <a:pPr algn="l"/>
              <a:r>
                <a:rPr lang="ja-JP" altLang="en-US" sz="800" dirty="0"/>
                <a:t>注意</a:t>
              </a:r>
              <a:r>
                <a:rPr lang="ja-JP" altLang="en-US" sz="800" dirty="0" smtClean="0"/>
                <a:t>事項：晴天時は帽子は必須</a:t>
              </a:r>
              <a:endParaRPr lang="en-US" altLang="ja-JP" sz="800" dirty="0" smtClean="0"/>
            </a:p>
            <a:p>
              <a:pPr algn="l"/>
              <a:r>
                <a:rPr lang="ja-JP" altLang="en-US" sz="800" dirty="0"/>
                <a:t>　</a:t>
              </a:r>
              <a:r>
                <a:rPr lang="ja-JP" altLang="en-US" sz="800" dirty="0" smtClean="0"/>
                <a:t>　　　　小雨決行です</a:t>
              </a:r>
              <a:endParaRPr lang="en-US" altLang="ja-JP" sz="800" dirty="0" smtClean="0"/>
            </a:p>
            <a:p>
              <a:pPr algn="l"/>
              <a:r>
                <a:rPr lang="ja-JP" altLang="en-US" sz="800" dirty="0"/>
                <a:t>　</a:t>
              </a:r>
              <a:r>
                <a:rPr lang="ja-JP" altLang="en-US" sz="800" dirty="0" smtClean="0"/>
                <a:t>　　　　</a:t>
              </a:r>
              <a:endParaRPr lang="en-US" altLang="ja-JP" sz="800" dirty="0" smtClean="0"/>
            </a:p>
            <a:p>
              <a:pPr algn="l"/>
              <a:r>
                <a:rPr lang="ja-JP" altLang="en-US" sz="800" dirty="0" smtClean="0"/>
                <a:t>催行時期：</a:t>
              </a:r>
              <a:r>
                <a:rPr lang="en-US" altLang="ja-JP" sz="800" dirty="0" smtClean="0"/>
                <a:t>6</a:t>
              </a:r>
              <a:r>
                <a:rPr lang="ja-JP" altLang="en-US" sz="800" dirty="0" smtClean="0"/>
                <a:t>月～</a:t>
              </a:r>
              <a:r>
                <a:rPr lang="en-US" altLang="ja-JP" sz="800" dirty="0" smtClean="0"/>
                <a:t>11</a:t>
              </a:r>
              <a:r>
                <a:rPr lang="ja-JP" altLang="en-US" sz="800" dirty="0" smtClean="0"/>
                <a:t>月</a:t>
              </a:r>
              <a:endParaRPr lang="en-US" altLang="ja-JP" sz="800" dirty="0"/>
            </a:p>
            <a:p>
              <a:endParaRPr lang="en-US" altLang="ja-JP" sz="1200" dirty="0"/>
            </a:p>
          </p:txBody>
        </p:sp>
      </p:grpSp>
      <p:pic>
        <p:nvPicPr>
          <p:cNvPr id="13" name="図 1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56" y="1230580"/>
            <a:ext cx="3208285" cy="2406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4472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605648" y="-8918"/>
            <a:ext cx="58272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富士ポップ" panose="040F0709000000000000" pitchFamily="49" charset="-128"/>
                <a:ea typeface="富士ポップ" panose="040F0709000000000000" pitchFamily="49" charset="-128"/>
              </a:rPr>
              <a:t>松</a:t>
            </a:r>
            <a:r>
              <a:rPr lang="ja-JP" altLang="en-US" sz="4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富士ポップ" panose="040F0709000000000000" pitchFamily="49" charset="-128"/>
                <a:ea typeface="富士ポップ" panose="040F0709000000000000" pitchFamily="49" charset="-128"/>
              </a:rPr>
              <a:t>川浦特選エコツアー</a:t>
            </a:r>
            <a:endParaRPr lang="ja-JP" altLang="en-US" sz="4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/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71434" y="869205"/>
            <a:ext cx="3267772" cy="2785614"/>
            <a:chOff x="71434" y="900921"/>
            <a:chExt cx="3267772" cy="2785614"/>
          </a:xfrm>
        </p:grpSpPr>
        <p:sp>
          <p:nvSpPr>
            <p:cNvPr id="7" name="タイトル 1"/>
            <p:cNvSpPr txBox="1">
              <a:spLocks/>
            </p:cNvSpPr>
            <p:nvPr/>
          </p:nvSpPr>
          <p:spPr>
            <a:xfrm>
              <a:off x="148759" y="900921"/>
              <a:ext cx="3190447" cy="259928"/>
            </a:xfrm>
            <a:prstGeom prst="rect">
              <a:avLst/>
            </a:prstGeom>
          </p:spPr>
          <p:txBody>
            <a:bodyPr vert="horz" lIns="51435" tIns="25718" rIns="51435" bIns="25718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1400" dirty="0" smtClean="0">
                  <a:solidFill>
                    <a:srgbClr val="C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ちびっこ</a:t>
              </a:r>
              <a:r>
                <a:rPr lang="ja-JP" altLang="en-US" sz="1400" dirty="0">
                  <a:solidFill>
                    <a:srgbClr val="C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も安心！お手軽磯カニ釣り</a:t>
              </a:r>
            </a:p>
          </p:txBody>
        </p:sp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9176" y="1260062"/>
              <a:ext cx="1205377" cy="127695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8" name="タイトル 1"/>
            <p:cNvSpPr txBox="1">
              <a:spLocks/>
            </p:cNvSpPr>
            <p:nvPr/>
          </p:nvSpPr>
          <p:spPr>
            <a:xfrm>
              <a:off x="71434" y="1207046"/>
              <a:ext cx="1984645" cy="2461709"/>
            </a:xfrm>
            <a:prstGeom prst="rect">
              <a:avLst/>
            </a:prstGeom>
          </p:spPr>
          <p:txBody>
            <a:bodyPr vert="horz" lIns="51435" tIns="25718" rIns="51435" bIns="25718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800" dirty="0" smtClean="0"/>
                <a:t>　針金</a:t>
              </a:r>
              <a:r>
                <a:rPr lang="ja-JP" altLang="en-US" sz="800" dirty="0"/>
                <a:t>とイカの切り身</a:t>
              </a:r>
              <a:r>
                <a:rPr lang="ja-JP" altLang="en-US" sz="800" dirty="0" smtClean="0"/>
                <a:t>で、誰</a:t>
              </a:r>
              <a:r>
                <a:rPr lang="ja-JP" altLang="en-US" sz="800" dirty="0"/>
                <a:t>でも簡単</a:t>
              </a:r>
              <a:r>
                <a:rPr lang="ja-JP" altLang="en-US" sz="800" dirty="0" smtClean="0"/>
                <a:t>に磯</a:t>
              </a:r>
              <a:r>
                <a:rPr lang="ja-JP" altLang="en-US" sz="800" dirty="0"/>
                <a:t>ガニ釣りが</a:t>
              </a:r>
              <a:r>
                <a:rPr lang="ja-JP" altLang="en-US" sz="800" dirty="0" smtClean="0"/>
                <a:t>出来ちゃいます！</a:t>
              </a:r>
              <a:endParaRPr lang="en-US" altLang="ja-JP" sz="800" dirty="0" smtClean="0"/>
            </a:p>
            <a:p>
              <a:pPr algn="l"/>
              <a:r>
                <a:rPr lang="ja-JP" altLang="en-US" sz="800" dirty="0" smtClean="0"/>
                <a:t>とは言うものの実は</a:t>
              </a:r>
              <a:r>
                <a:rPr lang="ja-JP" altLang="en-US" sz="800" dirty="0"/>
                <a:t>奥が深いカニ釣り</a:t>
              </a:r>
              <a:r>
                <a:rPr lang="ja-JP" altLang="en-US" sz="800" dirty="0" smtClean="0"/>
                <a:t>！大人</a:t>
              </a:r>
              <a:r>
                <a:rPr lang="ja-JP" altLang="en-US" sz="800" dirty="0"/>
                <a:t>でもはまっちゃ</a:t>
              </a:r>
              <a:r>
                <a:rPr lang="ja-JP" altLang="en-US" sz="800" dirty="0" smtClean="0"/>
                <a:t>う、地</a:t>
              </a:r>
              <a:r>
                <a:rPr lang="ja-JP" altLang="en-US" sz="800" dirty="0"/>
                <a:t>元の</a:t>
              </a:r>
              <a:r>
                <a:rPr lang="ja-JP" altLang="en-US" sz="800" dirty="0" smtClean="0"/>
                <a:t>遊び</a:t>
              </a:r>
              <a:r>
                <a:rPr lang="ja-JP" altLang="en-US" sz="800" dirty="0"/>
                <a:t>を</a:t>
              </a:r>
              <a:r>
                <a:rPr lang="ja-JP" altLang="en-US" sz="800" dirty="0" smtClean="0"/>
                <a:t>ガイド</a:t>
              </a:r>
              <a:r>
                <a:rPr lang="ja-JP" altLang="en-US" sz="800" dirty="0"/>
                <a:t>が楽しく案内します</a:t>
              </a:r>
              <a:r>
                <a:rPr lang="ja-JP" altLang="en-US" sz="800" dirty="0" smtClean="0"/>
                <a:t>！</a:t>
              </a:r>
              <a:endParaRPr lang="en-US" altLang="ja-JP" sz="500" dirty="0"/>
            </a:p>
            <a:p>
              <a:pPr algn="r"/>
              <a:endParaRPr lang="en-US" altLang="ja-JP" sz="800" dirty="0"/>
            </a:p>
            <a:p>
              <a:r>
                <a:rPr lang="ja-JP" altLang="en-US" sz="1000" dirty="0" smtClean="0"/>
                <a:t>　料金</a:t>
              </a:r>
              <a:r>
                <a:rPr lang="ja-JP" altLang="en-US" sz="1000" dirty="0"/>
                <a:t>：</a:t>
              </a:r>
              <a:r>
                <a:rPr lang="en-US" altLang="ja-JP" sz="1000" dirty="0"/>
                <a:t>500</a:t>
              </a:r>
              <a:r>
                <a:rPr lang="ja-JP" altLang="en-US" sz="1000" dirty="0" smtClean="0"/>
                <a:t>円</a:t>
              </a:r>
              <a:r>
                <a:rPr lang="ja-JP" altLang="en-US" sz="500" dirty="0" smtClean="0"/>
                <a:t>（税込）　</a:t>
              </a:r>
              <a:r>
                <a:rPr lang="ja-JP" altLang="en-US" sz="1000" dirty="0" smtClean="0"/>
                <a:t>定員</a:t>
              </a:r>
              <a:r>
                <a:rPr lang="ja-JP" altLang="en-US" sz="1000" dirty="0"/>
                <a:t>２</a:t>
              </a:r>
              <a:r>
                <a:rPr lang="ja-JP" altLang="en-US" sz="1000" dirty="0" smtClean="0"/>
                <a:t>人～　　　　　　　　　　　　　　　　　　　　　　　　　　　　　　　　　　　　　　　　　　</a:t>
              </a:r>
              <a:r>
                <a:rPr lang="ja-JP" altLang="en-US" sz="1000" dirty="0"/>
                <a:t>　　　　　　</a:t>
              </a:r>
              <a:r>
                <a:rPr lang="ja-JP" altLang="en-US" sz="1000" dirty="0" smtClean="0"/>
                <a:t>　　　　　　　　　　　　　　　　　　　　　　　　　　　　</a:t>
              </a:r>
              <a:r>
                <a:rPr lang="ja-JP" altLang="en-US" sz="600" dirty="0" smtClean="0"/>
                <a:t>（最</a:t>
              </a:r>
              <a:r>
                <a:rPr lang="ja-JP" altLang="en-US" sz="600" dirty="0"/>
                <a:t>少催</a:t>
              </a:r>
              <a:r>
                <a:rPr lang="ja-JP" altLang="en-US" sz="600" dirty="0" smtClean="0"/>
                <a:t>行</a:t>
              </a:r>
              <a:r>
                <a:rPr lang="ja-JP" altLang="en-US" sz="600" dirty="0"/>
                <a:t>２</a:t>
              </a:r>
              <a:r>
                <a:rPr lang="ja-JP" altLang="en-US" sz="600" dirty="0" smtClean="0"/>
                <a:t>名）　</a:t>
              </a:r>
              <a:endParaRPr lang="en-US" altLang="ja-JP" sz="1000" dirty="0" smtClean="0"/>
            </a:p>
            <a:p>
              <a:pPr algn="l"/>
              <a:endParaRPr lang="en-US" altLang="ja-JP" sz="800" dirty="0"/>
            </a:p>
            <a:p>
              <a:pPr algn="l"/>
              <a:r>
                <a:rPr lang="ja-JP" altLang="en-US" sz="800" dirty="0" smtClean="0"/>
                <a:t>スケジュール　　</a:t>
              </a:r>
              <a:r>
                <a:rPr lang="en-US" altLang="ja-JP" sz="800" dirty="0" smtClean="0"/>
                <a:t>※</a:t>
              </a:r>
              <a:r>
                <a:rPr lang="ja-JP" altLang="en-US" sz="600" dirty="0" smtClean="0"/>
                <a:t>開始</a:t>
              </a:r>
              <a:r>
                <a:rPr lang="ja-JP" altLang="en-US" sz="600" dirty="0"/>
                <a:t>時間</a:t>
              </a:r>
              <a:r>
                <a:rPr lang="ja-JP" altLang="en-US" sz="600" dirty="0" smtClean="0"/>
                <a:t>は干潮時刻により</a:t>
              </a:r>
              <a:endParaRPr lang="en-US" altLang="ja-JP" sz="600" dirty="0" smtClean="0"/>
            </a:p>
            <a:p>
              <a:pPr algn="l"/>
              <a:r>
                <a:rPr lang="ja-JP" altLang="en-US" sz="700" dirty="0"/>
                <a:t>所要時間：</a:t>
              </a:r>
              <a:r>
                <a:rPr lang="en-US" altLang="ja-JP" sz="700" dirty="0"/>
                <a:t>90</a:t>
              </a:r>
              <a:r>
                <a:rPr lang="ja-JP" altLang="en-US" sz="700" dirty="0"/>
                <a:t>分</a:t>
              </a:r>
              <a:r>
                <a:rPr lang="ja-JP" altLang="en-US" sz="500" dirty="0"/>
                <a:t>程度</a:t>
              </a:r>
              <a:r>
                <a:rPr lang="ja-JP" altLang="en-US" sz="600" dirty="0"/>
                <a:t>　</a:t>
              </a:r>
              <a:r>
                <a:rPr lang="ja-JP" altLang="en-US" sz="600" dirty="0" smtClean="0"/>
                <a:t> 　毎回変わります！</a:t>
              </a:r>
              <a:endParaRPr lang="en-US" altLang="ja-JP" sz="600" dirty="0" smtClean="0"/>
            </a:p>
            <a:p>
              <a:pPr algn="l"/>
              <a:r>
                <a:rPr lang="ja-JP" altLang="en-US" sz="600" dirty="0"/>
                <a:t>　</a:t>
              </a:r>
              <a:r>
                <a:rPr lang="ja-JP" altLang="en-US" sz="600" dirty="0" smtClean="0"/>
                <a:t>　　　　　　　　　　　下記は一例です</a:t>
              </a:r>
              <a:endParaRPr lang="en-US" altLang="ja-JP" sz="600" dirty="0" smtClean="0"/>
            </a:p>
            <a:p>
              <a:pPr algn="l"/>
              <a:endParaRPr lang="en-US" altLang="ja-JP" sz="600" dirty="0" smtClean="0"/>
            </a:p>
            <a:p>
              <a:pPr algn="l"/>
              <a:r>
                <a:rPr lang="ja-JP" altLang="en-US" sz="800" dirty="0" smtClean="0"/>
                <a:t>  </a:t>
              </a:r>
              <a:r>
                <a:rPr lang="en-US" altLang="ja-JP" sz="800" dirty="0" smtClean="0"/>
                <a:t>9</a:t>
              </a:r>
              <a:r>
                <a:rPr lang="ja-JP" altLang="en-US" sz="800" dirty="0" smtClean="0"/>
                <a:t>：</a:t>
              </a:r>
              <a:r>
                <a:rPr lang="en-US" altLang="ja-JP" sz="800" dirty="0" smtClean="0"/>
                <a:t>30</a:t>
              </a:r>
              <a:r>
                <a:rPr lang="ja-JP" altLang="en-US" sz="800" dirty="0" smtClean="0"/>
                <a:t>　尾浜海水浴場に集合</a:t>
              </a:r>
              <a:endParaRPr lang="en-US" altLang="ja-JP" sz="800" dirty="0" smtClean="0"/>
            </a:p>
            <a:p>
              <a:pPr algn="l"/>
              <a:r>
                <a:rPr lang="en-US" altLang="ja-JP" sz="800" dirty="0" smtClean="0"/>
                <a:t>10</a:t>
              </a:r>
              <a:r>
                <a:rPr lang="ja-JP" altLang="en-US" sz="800" dirty="0" smtClean="0"/>
                <a:t>：</a:t>
              </a:r>
              <a:r>
                <a:rPr lang="en-US" altLang="ja-JP" sz="800" dirty="0" smtClean="0"/>
                <a:t>00</a:t>
              </a:r>
              <a:r>
                <a:rPr lang="ja-JP" altLang="en-US" sz="800" dirty="0" smtClean="0"/>
                <a:t>　人口磯に移動しカニ釣り</a:t>
              </a:r>
              <a:endParaRPr lang="en-US" altLang="ja-JP" sz="800" dirty="0" smtClean="0"/>
            </a:p>
            <a:p>
              <a:pPr algn="l"/>
              <a:r>
                <a:rPr lang="en-US" altLang="ja-JP" sz="800" dirty="0" smtClean="0"/>
                <a:t>11</a:t>
              </a:r>
              <a:r>
                <a:rPr lang="ja-JP" altLang="en-US" sz="800" dirty="0" smtClean="0"/>
                <a:t>：</a:t>
              </a:r>
              <a:r>
                <a:rPr lang="en-US" altLang="ja-JP" sz="800" dirty="0" smtClean="0"/>
                <a:t>00</a:t>
              </a:r>
              <a:r>
                <a:rPr lang="ja-JP" altLang="en-US" sz="800" dirty="0" smtClean="0"/>
                <a:t>　現地解散</a:t>
              </a:r>
              <a:endParaRPr lang="en-US" altLang="ja-JP" sz="800" dirty="0" smtClean="0"/>
            </a:p>
            <a:p>
              <a:pPr algn="l"/>
              <a:endParaRPr lang="en-US" altLang="ja-JP" sz="800" dirty="0"/>
            </a:p>
            <a:p>
              <a:pPr algn="l"/>
              <a:r>
                <a:rPr lang="ja-JP" altLang="en-US" sz="800" dirty="0" smtClean="0"/>
                <a:t>持ち物：</a:t>
              </a:r>
              <a:r>
                <a:rPr lang="ja-JP" altLang="en-US" sz="700" dirty="0" smtClean="0"/>
                <a:t>長靴、軍手、着替え、帽子、</a:t>
              </a:r>
              <a:endParaRPr lang="en-US" altLang="ja-JP" sz="700" dirty="0" smtClean="0"/>
            </a:p>
            <a:p>
              <a:pPr algn="l"/>
              <a:r>
                <a:rPr lang="ja-JP" altLang="en-US" sz="700" dirty="0"/>
                <a:t>　</a:t>
              </a:r>
              <a:r>
                <a:rPr lang="ja-JP" altLang="en-US" sz="700" dirty="0" smtClean="0"/>
                <a:t>　　　</a:t>
              </a:r>
              <a:r>
                <a:rPr lang="ja-JP" altLang="en-US" sz="700" dirty="0"/>
                <a:t> </a:t>
              </a:r>
              <a:r>
                <a:rPr lang="ja-JP" altLang="en-US" sz="700" dirty="0" smtClean="0"/>
                <a:t>ウエットティッシュ、タオル</a:t>
              </a:r>
              <a:endParaRPr lang="en-US" altLang="ja-JP" sz="700" dirty="0" smtClean="0"/>
            </a:p>
            <a:p>
              <a:pPr algn="l"/>
              <a:r>
                <a:rPr lang="ja-JP" altLang="en-US" sz="700" dirty="0"/>
                <a:t>　</a:t>
              </a:r>
              <a:r>
                <a:rPr lang="ja-JP" altLang="en-US" sz="700" dirty="0" smtClean="0"/>
                <a:t>　　　 カッパ（小雨時）</a:t>
              </a:r>
              <a:endParaRPr lang="en-US" altLang="ja-JP" sz="700" dirty="0" smtClean="0"/>
            </a:p>
            <a:p>
              <a:pPr algn="l"/>
              <a:endParaRPr lang="en-US" altLang="ja-JP" sz="700" dirty="0"/>
            </a:p>
            <a:p>
              <a:pPr algn="l"/>
              <a:r>
                <a:rPr lang="ja-JP" altLang="en-US" sz="800" dirty="0"/>
                <a:t>注意</a:t>
              </a:r>
              <a:r>
                <a:rPr lang="ja-JP" altLang="en-US" sz="800" dirty="0" smtClean="0"/>
                <a:t>事項：晴天時は帽子は必須</a:t>
              </a:r>
              <a:endParaRPr lang="en-US" altLang="ja-JP" sz="800" dirty="0" smtClean="0"/>
            </a:p>
            <a:p>
              <a:pPr algn="l"/>
              <a:r>
                <a:rPr lang="ja-JP" altLang="en-US" sz="800" dirty="0"/>
                <a:t>　</a:t>
              </a:r>
              <a:r>
                <a:rPr lang="ja-JP" altLang="en-US" sz="800" dirty="0" smtClean="0"/>
                <a:t>　　　　小雨決行です</a:t>
              </a:r>
              <a:endParaRPr lang="en-US" altLang="ja-JP" sz="800" dirty="0" smtClean="0"/>
            </a:p>
            <a:p>
              <a:pPr algn="l"/>
              <a:r>
                <a:rPr lang="ja-JP" altLang="en-US" sz="800" dirty="0"/>
                <a:t>　</a:t>
              </a:r>
              <a:r>
                <a:rPr lang="ja-JP" altLang="en-US" sz="800" dirty="0" smtClean="0"/>
                <a:t>　　　　</a:t>
              </a:r>
              <a:endParaRPr lang="en-US" altLang="ja-JP" sz="800" dirty="0" smtClean="0"/>
            </a:p>
            <a:p>
              <a:pPr algn="l"/>
              <a:r>
                <a:rPr lang="ja-JP" altLang="en-US" sz="800" dirty="0" smtClean="0"/>
                <a:t>催行時期：</a:t>
              </a:r>
              <a:r>
                <a:rPr lang="en-US" altLang="ja-JP" sz="800" dirty="0" smtClean="0"/>
                <a:t>6</a:t>
              </a:r>
              <a:r>
                <a:rPr lang="ja-JP" altLang="en-US" sz="800" dirty="0" smtClean="0"/>
                <a:t>月～</a:t>
              </a:r>
              <a:r>
                <a:rPr lang="en-US" altLang="ja-JP" sz="800" dirty="0" smtClean="0"/>
                <a:t>11</a:t>
              </a:r>
              <a:r>
                <a:rPr lang="ja-JP" altLang="en-US" sz="800" dirty="0" smtClean="0"/>
                <a:t>月</a:t>
              </a:r>
              <a:endParaRPr lang="en-US" altLang="ja-JP" sz="800" dirty="0"/>
            </a:p>
            <a:p>
              <a:endParaRPr lang="en-US" altLang="ja-JP" sz="1200" dirty="0"/>
            </a:p>
          </p:txBody>
        </p:sp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8"/>
            <a:stretch/>
          </p:blipFill>
          <p:spPr>
            <a:xfrm>
              <a:off x="2099176" y="2580011"/>
              <a:ext cx="1205376" cy="11065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cxnSp>
          <p:nvCxnSpPr>
            <p:cNvPr id="26" name="直線コネクタ 25"/>
            <p:cNvCxnSpPr/>
            <p:nvPr/>
          </p:nvCxnSpPr>
          <p:spPr>
            <a:xfrm>
              <a:off x="76720" y="1150851"/>
              <a:ext cx="3227833" cy="49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タイトル 1"/>
          <p:cNvSpPr txBox="1">
            <a:spLocks/>
          </p:cNvSpPr>
          <p:nvPr/>
        </p:nvSpPr>
        <p:spPr>
          <a:xfrm>
            <a:off x="3836870" y="903940"/>
            <a:ext cx="2760388" cy="259928"/>
          </a:xfrm>
          <a:prstGeom prst="rect">
            <a:avLst/>
          </a:prstGeom>
        </p:spPr>
        <p:txBody>
          <a:bodyPr vert="horz" lIns="51435" tIns="25718" rIns="51435" bIns="257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dirty="0" smtClean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チャッカ船で漁師が語る相馬の海</a:t>
            </a:r>
            <a:endParaRPr lang="ja-JP" altLang="en-US" sz="1400" dirty="0">
              <a:solidFill>
                <a:srgbClr val="C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>
            <a:off x="3519266" y="1121617"/>
            <a:ext cx="32543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タイトル 1"/>
          <p:cNvSpPr txBox="1">
            <a:spLocks/>
          </p:cNvSpPr>
          <p:nvPr/>
        </p:nvSpPr>
        <p:spPr>
          <a:xfrm>
            <a:off x="3442088" y="1163868"/>
            <a:ext cx="3449838" cy="2619430"/>
          </a:xfrm>
          <a:prstGeom prst="rect">
            <a:avLst/>
          </a:prstGeom>
        </p:spPr>
        <p:txBody>
          <a:bodyPr vert="horz" lIns="51435" tIns="25718" rIns="51435" bIns="25718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 smtClean="0"/>
              <a:t>　「チャッカ船」と呼ばれる</a:t>
            </a:r>
            <a:r>
              <a:rPr lang="ja-JP" altLang="en-US" sz="800" dirty="0"/>
              <a:t>小型</a:t>
            </a:r>
            <a:r>
              <a:rPr lang="ja-JP" altLang="en-US" sz="800" dirty="0" smtClean="0"/>
              <a:t>漁船に乗りながら、本操業へ向けて復活を目指す漁師さんに相馬の海や漁業について、話を聞ける貴重なチャンスです。夕食時には漁師さんと、相馬産の魚貝類を食べながら</a:t>
            </a:r>
            <a:r>
              <a:rPr lang="ja-JP" altLang="en-US" sz="800" dirty="0"/>
              <a:t>、楽しい漁</a:t>
            </a:r>
            <a:r>
              <a:rPr lang="ja-JP" altLang="en-US" sz="800" dirty="0" smtClean="0"/>
              <a:t>師あるある話を聞いてみませんか？</a:t>
            </a:r>
            <a:endParaRPr lang="en-US" altLang="ja-JP" sz="500" dirty="0" smtClean="0"/>
          </a:p>
          <a:p>
            <a:pPr algn="l"/>
            <a:endParaRPr lang="en-US" altLang="ja-JP" sz="800" dirty="0" smtClean="0"/>
          </a:p>
          <a:p>
            <a:pPr algn="l"/>
            <a:r>
              <a:rPr lang="ja-JP" altLang="en-US" sz="800" dirty="0" smtClean="0"/>
              <a:t>　</a:t>
            </a:r>
            <a:r>
              <a:rPr lang="ja-JP" altLang="en-US" sz="1000" dirty="0" smtClean="0"/>
              <a:t>料金：</a:t>
            </a:r>
            <a:r>
              <a:rPr lang="en-US" altLang="ja-JP" sz="1000" dirty="0"/>
              <a:t>3,500</a:t>
            </a:r>
            <a:r>
              <a:rPr lang="ja-JP" altLang="en-US" sz="1000" dirty="0" smtClean="0"/>
              <a:t>円</a:t>
            </a:r>
            <a:r>
              <a:rPr lang="ja-JP" altLang="en-US" sz="500" dirty="0" smtClean="0"/>
              <a:t>（保険・税込） </a:t>
            </a:r>
            <a:r>
              <a:rPr lang="ja-JP" altLang="en-US" sz="1000" dirty="0" smtClean="0"/>
              <a:t>別</a:t>
            </a:r>
            <a:r>
              <a:rPr lang="ja-JP" altLang="en-US" sz="1000" dirty="0"/>
              <a:t>途宿</a:t>
            </a:r>
            <a:r>
              <a:rPr lang="ja-JP" altLang="en-US" sz="1000" dirty="0" smtClean="0"/>
              <a:t>泊</a:t>
            </a:r>
            <a:r>
              <a:rPr lang="ja-JP" altLang="en-US" sz="1000" dirty="0"/>
              <a:t>費</a:t>
            </a:r>
            <a:r>
              <a:rPr lang="ja-JP" altLang="en-US" sz="1000" dirty="0" smtClean="0"/>
              <a:t>要　 定員５</a:t>
            </a:r>
            <a:r>
              <a:rPr lang="ja-JP" altLang="en-US" sz="1000" dirty="0"/>
              <a:t>人</a:t>
            </a:r>
            <a:r>
              <a:rPr lang="ja-JP" altLang="en-US" sz="1000" dirty="0" smtClean="0"/>
              <a:t>～</a:t>
            </a:r>
            <a:r>
              <a:rPr lang="ja-JP" altLang="en-US" sz="900" dirty="0" smtClean="0"/>
              <a:t>　</a:t>
            </a:r>
            <a:endParaRPr lang="en-US" altLang="ja-JP" sz="800" dirty="0" smtClean="0"/>
          </a:p>
          <a:p>
            <a:r>
              <a:rPr lang="ja-JP" altLang="en-US" sz="800" dirty="0" smtClean="0"/>
              <a:t>　　</a:t>
            </a:r>
            <a:r>
              <a:rPr lang="ja-JP" altLang="en-US" sz="800" dirty="0"/>
              <a:t>　</a:t>
            </a:r>
            <a:r>
              <a:rPr lang="ja-JP" altLang="en-US" sz="800" dirty="0" smtClean="0"/>
              <a:t>　　　　　　　　　　　　　　　</a:t>
            </a:r>
            <a:r>
              <a:rPr lang="ja-JP" altLang="en-US" sz="500" dirty="0" smtClean="0"/>
              <a:t>（</a:t>
            </a:r>
            <a:r>
              <a:rPr lang="ja-JP" altLang="en-US" sz="500" dirty="0"/>
              <a:t>最少催行５名）</a:t>
            </a:r>
            <a:endParaRPr lang="en-US" altLang="ja-JP" sz="500" dirty="0"/>
          </a:p>
          <a:p>
            <a:pPr algn="l"/>
            <a:r>
              <a:rPr lang="ja-JP" altLang="en-US" sz="800" dirty="0" smtClean="0"/>
              <a:t>体験時間：乗船含め </a:t>
            </a:r>
            <a:r>
              <a:rPr lang="en-US" altLang="ja-JP" sz="800" dirty="0" smtClean="0"/>
              <a:t>90</a:t>
            </a:r>
            <a:r>
              <a:rPr lang="ja-JP" altLang="en-US" sz="800" dirty="0" smtClean="0"/>
              <a:t>分</a:t>
            </a:r>
            <a:r>
              <a:rPr lang="ja-JP" altLang="en-US" sz="600" dirty="0" smtClean="0"/>
              <a:t>程度</a:t>
            </a:r>
            <a:r>
              <a:rPr lang="ja-JP" altLang="en-US" sz="800" dirty="0" smtClean="0"/>
              <a:t>　食事・</a:t>
            </a:r>
            <a:r>
              <a:rPr lang="ja-JP" altLang="en-US" sz="800" dirty="0"/>
              <a:t>対</a:t>
            </a:r>
            <a:r>
              <a:rPr lang="ja-JP" altLang="en-US" sz="800" dirty="0" smtClean="0"/>
              <a:t>談 </a:t>
            </a:r>
            <a:r>
              <a:rPr lang="en-US" altLang="ja-JP" sz="800" dirty="0" smtClean="0"/>
              <a:t>90</a:t>
            </a:r>
            <a:r>
              <a:rPr lang="ja-JP" altLang="en-US" sz="800" dirty="0" smtClean="0"/>
              <a:t>分</a:t>
            </a:r>
            <a:r>
              <a:rPr lang="ja-JP" altLang="en-US" sz="600" dirty="0" smtClean="0"/>
              <a:t>程度</a:t>
            </a:r>
            <a:endParaRPr lang="en-US" altLang="ja-JP" sz="600" dirty="0" smtClean="0"/>
          </a:p>
          <a:p>
            <a:pPr algn="l"/>
            <a:r>
              <a:rPr lang="ja-JP" altLang="en-US" sz="700" dirty="0" smtClean="0"/>
              <a:t>　　　　（漁の都合により開始時間が変わりますので、詳しくはお問合せ下さい）</a:t>
            </a:r>
            <a:endParaRPr lang="en-US" altLang="ja-JP" sz="700" dirty="0"/>
          </a:p>
          <a:p>
            <a:pPr algn="l"/>
            <a:endParaRPr lang="en-US" altLang="ja-JP" sz="700" dirty="0" smtClean="0"/>
          </a:p>
          <a:p>
            <a:pPr algn="l"/>
            <a:r>
              <a:rPr lang="ja-JP" altLang="en-US" sz="800" dirty="0" smtClean="0"/>
              <a:t>持ち物：</a:t>
            </a:r>
            <a:r>
              <a:rPr lang="ja-JP" altLang="en-US" sz="800" dirty="0"/>
              <a:t>長袖</a:t>
            </a:r>
            <a:r>
              <a:rPr lang="ja-JP" altLang="en-US" sz="800" dirty="0" smtClean="0"/>
              <a:t>の服、カッパ（小雨時</a:t>
            </a:r>
            <a:r>
              <a:rPr lang="ja-JP" altLang="en-US" sz="800" dirty="0"/>
              <a:t>）</a:t>
            </a:r>
            <a:r>
              <a:rPr lang="ja-JP" altLang="en-US" sz="700" dirty="0"/>
              <a:t>　</a:t>
            </a:r>
            <a:r>
              <a:rPr lang="ja-JP" altLang="en-US" sz="700" dirty="0" smtClean="0"/>
              <a:t>　</a:t>
            </a:r>
            <a:endParaRPr lang="en-US" altLang="ja-JP" sz="800" dirty="0" smtClean="0"/>
          </a:p>
          <a:p>
            <a:pPr algn="l"/>
            <a:endParaRPr lang="en-US" altLang="ja-JP" sz="700" dirty="0"/>
          </a:p>
          <a:p>
            <a:pPr algn="l"/>
            <a:r>
              <a:rPr lang="ja-JP" altLang="en-US" sz="800" dirty="0"/>
              <a:t>注意</a:t>
            </a:r>
            <a:r>
              <a:rPr lang="ja-JP" altLang="en-US" sz="800" dirty="0" smtClean="0"/>
              <a:t>事項：小雨決行です　天候や事情により中止になる場合</a:t>
            </a:r>
            <a:r>
              <a:rPr lang="ja-JP" altLang="en-US" sz="800" dirty="0"/>
              <a:t>が</a:t>
            </a:r>
            <a:r>
              <a:rPr lang="ja-JP" altLang="en-US" sz="800" dirty="0" smtClean="0"/>
              <a:t>あります</a:t>
            </a:r>
            <a:endParaRPr lang="en-US" altLang="ja-JP" sz="800" dirty="0" smtClean="0"/>
          </a:p>
          <a:p>
            <a:pPr algn="l"/>
            <a:endParaRPr lang="en-US" altLang="ja-JP" sz="600" dirty="0"/>
          </a:p>
          <a:p>
            <a:pPr algn="l"/>
            <a:r>
              <a:rPr lang="ja-JP" altLang="en-US" sz="800" dirty="0">
                <a:solidFill>
                  <a:prstClr val="black"/>
                </a:solidFill>
                <a:cs typeface="+mn-cs"/>
              </a:rPr>
              <a:t>催行時期：通年</a:t>
            </a:r>
            <a:r>
              <a:rPr lang="ja-JP" altLang="en-US" sz="1200" dirty="0" smtClean="0"/>
              <a:t>　　</a:t>
            </a:r>
            <a:endParaRPr lang="en-US" altLang="ja-JP" sz="1200" dirty="0"/>
          </a:p>
        </p:txBody>
      </p:sp>
      <p:sp>
        <p:nvSpPr>
          <p:cNvPr id="50" name="タイトル 1"/>
          <p:cNvSpPr txBox="1">
            <a:spLocks/>
          </p:cNvSpPr>
          <p:nvPr/>
        </p:nvSpPr>
        <p:spPr>
          <a:xfrm>
            <a:off x="71433" y="3865422"/>
            <a:ext cx="3225386" cy="259928"/>
          </a:xfrm>
          <a:prstGeom prst="rect">
            <a:avLst/>
          </a:prstGeom>
        </p:spPr>
        <p:txBody>
          <a:bodyPr vert="horz" lIns="51435" tIns="25718" rIns="51435" bIns="257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松</a:t>
            </a:r>
            <a:r>
              <a:rPr lang="ja-JP" altLang="en-US" sz="1400" dirty="0" smtClean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川浦水上観察ツアー</a:t>
            </a:r>
            <a:endParaRPr lang="ja-JP" altLang="en-US" sz="14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>
            <a:off x="79167" y="4123557"/>
            <a:ext cx="32253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タイトル 1"/>
          <p:cNvSpPr txBox="1">
            <a:spLocks/>
          </p:cNvSpPr>
          <p:nvPr/>
        </p:nvSpPr>
        <p:spPr>
          <a:xfrm>
            <a:off x="126887" y="4172865"/>
            <a:ext cx="3169932" cy="2503436"/>
          </a:xfrm>
          <a:prstGeom prst="rect">
            <a:avLst/>
          </a:prstGeom>
        </p:spPr>
        <p:txBody>
          <a:bodyPr vert="horz" lIns="51435" tIns="25718" rIns="51435" bIns="25718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/>
              <a:t>　</a:t>
            </a:r>
            <a:r>
              <a:rPr lang="ja-JP" altLang="en-US" sz="800" dirty="0" smtClean="0"/>
              <a:t>松川浦は、昔から製塩や海苔漁など自然を利用した産業が営まれ、水面に海苔棚が並ぶ美しい風景も自然と人間との“合作”です。松川浦を知り尽くした</a:t>
            </a:r>
            <a:r>
              <a:rPr lang="ja-JP" altLang="en-US" sz="800" dirty="0"/>
              <a:t>船長</a:t>
            </a:r>
            <a:r>
              <a:rPr lang="ja-JP" altLang="en-US" sz="800" dirty="0" smtClean="0"/>
              <a:t>がご案内します。</a:t>
            </a:r>
            <a:endParaRPr lang="en-US" altLang="ja-JP" sz="500" dirty="0"/>
          </a:p>
          <a:p>
            <a:pPr algn="l"/>
            <a:endParaRPr lang="en-US" altLang="ja-JP" sz="800" dirty="0"/>
          </a:p>
          <a:p>
            <a:pPr algn="l"/>
            <a:r>
              <a:rPr lang="ja-JP" altLang="en-US" sz="800" dirty="0" smtClean="0"/>
              <a:t>　</a:t>
            </a:r>
            <a:r>
              <a:rPr lang="ja-JP" altLang="en-US" sz="1000" dirty="0" smtClean="0"/>
              <a:t>料金：</a:t>
            </a:r>
            <a:r>
              <a:rPr lang="en-US" altLang="ja-JP" sz="1000" dirty="0"/>
              <a:t>2,000</a:t>
            </a:r>
            <a:r>
              <a:rPr lang="ja-JP" altLang="en-US" sz="1000" dirty="0" smtClean="0"/>
              <a:t>円</a:t>
            </a:r>
            <a:r>
              <a:rPr lang="ja-JP" altLang="en-US" sz="500" dirty="0" smtClean="0">
                <a:solidFill>
                  <a:prstClr val="black"/>
                </a:solidFill>
                <a:cs typeface="+mn-cs"/>
              </a:rPr>
              <a:t>（保険・税込 ） </a:t>
            </a:r>
            <a:r>
              <a:rPr lang="ja-JP" altLang="en-US" sz="1000" dirty="0" smtClean="0"/>
              <a:t>　定員</a:t>
            </a:r>
            <a:r>
              <a:rPr lang="en-US" altLang="ja-JP" sz="1000" dirty="0" smtClean="0"/>
              <a:t>5</a:t>
            </a:r>
            <a:r>
              <a:rPr lang="ja-JP" altLang="en-US" sz="1000" dirty="0" smtClean="0"/>
              <a:t>～</a:t>
            </a:r>
            <a:r>
              <a:rPr lang="en-US" altLang="ja-JP" sz="1000" dirty="0" smtClean="0"/>
              <a:t>12</a:t>
            </a:r>
            <a:r>
              <a:rPr lang="ja-JP" altLang="en-US" sz="1000" dirty="0" smtClean="0"/>
              <a:t>人</a:t>
            </a:r>
            <a:r>
              <a:rPr lang="en-US" altLang="ja-JP" sz="600" dirty="0" smtClean="0"/>
              <a:t>(</a:t>
            </a:r>
            <a:r>
              <a:rPr lang="ja-JP" altLang="en-US" sz="600" dirty="0"/>
              <a:t>最小催</a:t>
            </a:r>
            <a:r>
              <a:rPr lang="ja-JP" altLang="en-US" sz="600" dirty="0" smtClean="0"/>
              <a:t>行５名）</a:t>
            </a:r>
            <a:endParaRPr lang="en-US" altLang="ja-JP" sz="600" dirty="0" smtClean="0"/>
          </a:p>
          <a:p>
            <a:pPr algn="l"/>
            <a:r>
              <a:rPr lang="ja-JP" altLang="en-US" sz="800" dirty="0" smtClean="0"/>
              <a:t>　　　</a:t>
            </a:r>
            <a:endParaRPr lang="en-US" altLang="ja-JP" sz="500" dirty="0"/>
          </a:p>
          <a:p>
            <a:pPr algn="l"/>
            <a:r>
              <a:rPr lang="ja-JP" altLang="en-US" sz="800" dirty="0" smtClean="0"/>
              <a:t>スケジュール　　</a:t>
            </a:r>
            <a:r>
              <a:rPr lang="en-US" altLang="ja-JP" sz="800" dirty="0" smtClean="0"/>
              <a:t>※</a:t>
            </a:r>
            <a:r>
              <a:rPr lang="ja-JP" altLang="en-US" sz="600" dirty="0" smtClean="0"/>
              <a:t>開始時間ご要望ください</a:t>
            </a:r>
            <a:endParaRPr lang="en-US" altLang="ja-JP" sz="600" dirty="0" smtClean="0"/>
          </a:p>
          <a:p>
            <a:pPr algn="l"/>
            <a:r>
              <a:rPr lang="ja-JP" altLang="en-US" sz="700" dirty="0" smtClean="0"/>
              <a:t>所</a:t>
            </a:r>
            <a:r>
              <a:rPr lang="ja-JP" altLang="en-US" sz="700" dirty="0"/>
              <a:t>要時間：</a:t>
            </a:r>
            <a:r>
              <a:rPr lang="en-US" altLang="ja-JP" sz="700" dirty="0"/>
              <a:t>60</a:t>
            </a:r>
            <a:r>
              <a:rPr lang="ja-JP" altLang="en-US" sz="700" dirty="0" smtClean="0"/>
              <a:t>分</a:t>
            </a:r>
            <a:r>
              <a:rPr lang="ja-JP" altLang="en-US" sz="600" dirty="0" smtClean="0"/>
              <a:t>程度</a:t>
            </a:r>
            <a:r>
              <a:rPr lang="ja-JP" altLang="en-US" sz="600" dirty="0"/>
              <a:t>　　</a:t>
            </a:r>
            <a:r>
              <a:rPr lang="ja-JP" altLang="en-US" sz="600" dirty="0" smtClean="0"/>
              <a:t>下記は一例です</a:t>
            </a:r>
            <a:endParaRPr lang="en-US" altLang="ja-JP" sz="600" dirty="0" smtClean="0"/>
          </a:p>
          <a:p>
            <a:pPr algn="l"/>
            <a:endParaRPr lang="en-US" altLang="ja-JP" sz="600" dirty="0" smtClean="0"/>
          </a:p>
          <a:p>
            <a:pPr algn="l"/>
            <a:r>
              <a:rPr lang="en-US" altLang="ja-JP" sz="800" dirty="0" smtClean="0"/>
              <a:t>1</a:t>
            </a:r>
            <a:r>
              <a:rPr lang="en-US" altLang="ja-JP" sz="800" dirty="0"/>
              <a:t>3</a:t>
            </a:r>
            <a:r>
              <a:rPr lang="ja-JP" altLang="en-US" sz="800" dirty="0" smtClean="0"/>
              <a:t>：</a:t>
            </a:r>
            <a:r>
              <a:rPr lang="en-US" altLang="ja-JP" sz="800" dirty="0"/>
              <a:t>0</a:t>
            </a:r>
            <a:r>
              <a:rPr lang="en-US" altLang="ja-JP" sz="800" dirty="0" smtClean="0"/>
              <a:t>0</a:t>
            </a:r>
            <a:r>
              <a:rPr lang="ja-JP" altLang="en-US" sz="800" dirty="0" smtClean="0"/>
              <a:t>　</a:t>
            </a:r>
            <a:r>
              <a:rPr lang="ja-JP" altLang="en-US" sz="800" dirty="0"/>
              <a:t>乗船場</a:t>
            </a:r>
            <a:r>
              <a:rPr lang="ja-JP" altLang="en-US" sz="800" dirty="0" smtClean="0"/>
              <a:t>集合</a:t>
            </a:r>
            <a:endParaRPr lang="en-US" altLang="ja-JP" sz="800" dirty="0" smtClean="0"/>
          </a:p>
          <a:p>
            <a:pPr algn="l"/>
            <a:r>
              <a:rPr lang="en-US" altLang="ja-JP" sz="800" dirty="0" smtClean="0"/>
              <a:t>13</a:t>
            </a:r>
            <a:r>
              <a:rPr lang="ja-JP" altLang="en-US" sz="800" dirty="0" smtClean="0"/>
              <a:t>：</a:t>
            </a:r>
            <a:r>
              <a:rPr lang="en-US" altLang="ja-JP" sz="800" dirty="0"/>
              <a:t>1</a:t>
            </a:r>
            <a:r>
              <a:rPr lang="en-US" altLang="ja-JP" sz="800" dirty="0" smtClean="0"/>
              <a:t>0</a:t>
            </a:r>
            <a:r>
              <a:rPr lang="ja-JP" altLang="en-US" sz="800" dirty="0" smtClean="0"/>
              <a:t>　船に乗り込み、松川浦巡り</a:t>
            </a:r>
            <a:endParaRPr lang="en-US" altLang="ja-JP" sz="800" dirty="0" smtClean="0"/>
          </a:p>
          <a:p>
            <a:pPr algn="l"/>
            <a:r>
              <a:rPr lang="en-US" altLang="ja-JP" sz="800" dirty="0" smtClean="0"/>
              <a:t>14</a:t>
            </a:r>
            <a:r>
              <a:rPr lang="ja-JP" altLang="en-US" sz="800" dirty="0" smtClean="0"/>
              <a:t>：</a:t>
            </a:r>
            <a:r>
              <a:rPr lang="en-US" altLang="ja-JP" sz="800" dirty="0" smtClean="0"/>
              <a:t>00</a:t>
            </a:r>
            <a:r>
              <a:rPr lang="ja-JP" altLang="en-US" sz="800" dirty="0" smtClean="0"/>
              <a:t>　</a:t>
            </a:r>
            <a:r>
              <a:rPr lang="ja-JP" altLang="en-US" sz="800" dirty="0"/>
              <a:t>乗船場</a:t>
            </a:r>
            <a:r>
              <a:rPr lang="ja-JP" altLang="en-US" sz="800" dirty="0" smtClean="0"/>
              <a:t>解散</a:t>
            </a:r>
            <a:endParaRPr lang="en-US" altLang="ja-JP" sz="800" dirty="0" smtClean="0"/>
          </a:p>
          <a:p>
            <a:pPr algn="l"/>
            <a:endParaRPr lang="en-US" altLang="ja-JP" sz="700" dirty="0" smtClean="0"/>
          </a:p>
          <a:p>
            <a:pPr algn="l"/>
            <a:r>
              <a:rPr lang="ja-JP" altLang="en-US" sz="800" dirty="0" smtClean="0"/>
              <a:t>持ち物：</a:t>
            </a:r>
            <a:r>
              <a:rPr lang="ja-JP" altLang="en-US" sz="700" dirty="0"/>
              <a:t>長袖</a:t>
            </a:r>
            <a:r>
              <a:rPr lang="ja-JP" altLang="en-US" sz="700" dirty="0" smtClean="0"/>
              <a:t>の服、カッパ（小雨時）</a:t>
            </a:r>
            <a:endParaRPr lang="en-US" altLang="ja-JP" sz="700" dirty="0" smtClean="0"/>
          </a:p>
          <a:p>
            <a:pPr algn="l"/>
            <a:endParaRPr lang="en-US" altLang="ja-JP" sz="700" dirty="0"/>
          </a:p>
          <a:p>
            <a:endParaRPr lang="en-US" altLang="ja-JP" sz="1200" dirty="0"/>
          </a:p>
        </p:txBody>
      </p:sp>
      <p:sp>
        <p:nvSpPr>
          <p:cNvPr id="57" name="タイトル 1"/>
          <p:cNvSpPr txBox="1">
            <a:spLocks/>
          </p:cNvSpPr>
          <p:nvPr/>
        </p:nvSpPr>
        <p:spPr>
          <a:xfrm>
            <a:off x="3506762" y="3869504"/>
            <a:ext cx="3225773" cy="257323"/>
          </a:xfrm>
          <a:prstGeom prst="rect">
            <a:avLst/>
          </a:prstGeom>
        </p:spPr>
        <p:txBody>
          <a:bodyPr vert="horz" lIns="51435" tIns="25718" rIns="51435" bIns="257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自然</a:t>
            </a:r>
            <a:r>
              <a:rPr lang="ja-JP" altLang="en-US" sz="1400" b="1" dirty="0" smtClean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にとけこもう！ナイトフィッシュキャッチ</a:t>
            </a:r>
            <a:endParaRPr lang="ja-JP" altLang="en-US" sz="1400" b="1" dirty="0">
              <a:solidFill>
                <a:srgbClr val="C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58" name="直線コネクタ 57"/>
          <p:cNvCxnSpPr/>
          <p:nvPr/>
        </p:nvCxnSpPr>
        <p:spPr>
          <a:xfrm>
            <a:off x="3507150" y="4122920"/>
            <a:ext cx="32253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タイトル 1"/>
          <p:cNvSpPr txBox="1">
            <a:spLocks/>
          </p:cNvSpPr>
          <p:nvPr/>
        </p:nvSpPr>
        <p:spPr>
          <a:xfrm>
            <a:off x="3519266" y="4127329"/>
            <a:ext cx="1870077" cy="2924024"/>
          </a:xfrm>
          <a:prstGeom prst="rect">
            <a:avLst/>
          </a:prstGeom>
        </p:spPr>
        <p:txBody>
          <a:bodyPr vert="horz" lIns="51435" tIns="25718" rIns="51435" bIns="25718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 smtClean="0"/>
              <a:t>　松川浦は小さな生き物のゆりかご！</a:t>
            </a:r>
            <a:endParaRPr lang="en-US" altLang="ja-JP" sz="800" dirty="0" smtClean="0"/>
          </a:p>
          <a:p>
            <a:pPr algn="l"/>
            <a:r>
              <a:rPr lang="ja-JP" altLang="en-US" sz="800" dirty="0" smtClean="0"/>
              <a:t>暗い夜の海に明かりを照らすと、いろ</a:t>
            </a:r>
            <a:r>
              <a:rPr lang="ja-JP" altLang="en-US" sz="800" dirty="0"/>
              <a:t>ん</a:t>
            </a:r>
            <a:r>
              <a:rPr lang="ja-JP" altLang="en-US" sz="800" dirty="0" smtClean="0"/>
              <a:t>な生き物たちが、気持ちよさそうに寝たり、泳いだり</a:t>
            </a:r>
            <a:r>
              <a:rPr lang="en-US" altLang="ja-JP" sz="800" dirty="0" smtClean="0"/>
              <a:t>…</a:t>
            </a:r>
            <a:r>
              <a:rPr lang="ja-JP" altLang="en-US" sz="800" dirty="0" smtClean="0"/>
              <a:t>そんな小さな生き物をつかまえてみよう！</a:t>
            </a:r>
            <a:endParaRPr lang="en-US" altLang="ja-JP" sz="800" dirty="0" smtClean="0"/>
          </a:p>
          <a:p>
            <a:pPr algn="l"/>
            <a:endParaRPr lang="en-US" altLang="ja-JP" sz="800" dirty="0" smtClean="0"/>
          </a:p>
          <a:p>
            <a:pPr algn="r"/>
            <a:r>
              <a:rPr lang="ja-JP" altLang="en-US" sz="1000" dirty="0" smtClean="0"/>
              <a:t>料金：</a:t>
            </a:r>
            <a:r>
              <a:rPr lang="en-US" altLang="ja-JP" sz="1000" dirty="0" smtClean="0"/>
              <a:t>80</a:t>
            </a:r>
            <a:r>
              <a:rPr lang="en-US" altLang="ja-JP" sz="1000" dirty="0"/>
              <a:t>0</a:t>
            </a:r>
            <a:r>
              <a:rPr lang="ja-JP" altLang="en-US" sz="1000" dirty="0" smtClean="0"/>
              <a:t>円</a:t>
            </a:r>
            <a:r>
              <a:rPr lang="ja-JP" altLang="en-US" sz="500" dirty="0">
                <a:solidFill>
                  <a:prstClr val="black"/>
                </a:solidFill>
                <a:cs typeface="+mn-cs"/>
              </a:rPr>
              <a:t>（保険・税込 ） </a:t>
            </a:r>
            <a:r>
              <a:rPr lang="ja-JP" altLang="en-US" sz="1000" dirty="0" smtClean="0"/>
              <a:t>定員</a:t>
            </a:r>
            <a:r>
              <a:rPr lang="en-US" altLang="ja-JP" sz="1000" dirty="0" smtClean="0"/>
              <a:t>5</a:t>
            </a:r>
            <a:r>
              <a:rPr lang="ja-JP" altLang="en-US" sz="1000" dirty="0" smtClean="0"/>
              <a:t>人～</a:t>
            </a:r>
            <a:r>
              <a:rPr lang="ja-JP" altLang="en-US" sz="1000" dirty="0"/>
              <a:t>　</a:t>
            </a:r>
            <a:r>
              <a:rPr lang="ja-JP" altLang="en-US" sz="1000" dirty="0" smtClean="0"/>
              <a:t>　　　　　</a:t>
            </a:r>
            <a:r>
              <a:rPr lang="ja-JP" altLang="en-US" sz="600" dirty="0" smtClean="0"/>
              <a:t>（</a:t>
            </a:r>
            <a:r>
              <a:rPr lang="ja-JP" altLang="en-US" sz="600" dirty="0"/>
              <a:t>最少催行５名）</a:t>
            </a:r>
            <a:endParaRPr lang="en-US" altLang="ja-JP" sz="600" dirty="0" smtClean="0"/>
          </a:p>
          <a:p>
            <a:pPr algn="l"/>
            <a:r>
              <a:rPr lang="ja-JP" altLang="en-US" sz="800" dirty="0" smtClean="0"/>
              <a:t>スケジュール　　</a:t>
            </a:r>
            <a:r>
              <a:rPr lang="en-US" altLang="ja-JP" sz="800" dirty="0" smtClean="0"/>
              <a:t>※</a:t>
            </a:r>
            <a:r>
              <a:rPr lang="ja-JP" altLang="en-US" sz="600" dirty="0" smtClean="0"/>
              <a:t>下記は一例です</a:t>
            </a:r>
            <a:endParaRPr lang="en-US" altLang="ja-JP" sz="600" dirty="0" smtClean="0"/>
          </a:p>
          <a:p>
            <a:pPr algn="l"/>
            <a:r>
              <a:rPr lang="ja-JP" altLang="en-US" sz="700" dirty="0" smtClean="0"/>
              <a:t>所要時間：</a:t>
            </a:r>
            <a:r>
              <a:rPr lang="en-US" altLang="ja-JP" sz="700" dirty="0" smtClean="0"/>
              <a:t>60</a:t>
            </a:r>
            <a:r>
              <a:rPr lang="ja-JP" altLang="en-US" sz="700" dirty="0" smtClean="0"/>
              <a:t>分</a:t>
            </a:r>
            <a:r>
              <a:rPr lang="ja-JP" altLang="en-US" sz="600" dirty="0" smtClean="0"/>
              <a:t>程度</a:t>
            </a:r>
            <a:endParaRPr lang="en-US" altLang="ja-JP" sz="600" dirty="0" smtClean="0"/>
          </a:p>
          <a:p>
            <a:pPr algn="l"/>
            <a:endParaRPr lang="en-US" altLang="ja-JP" sz="600" dirty="0" smtClean="0"/>
          </a:p>
          <a:p>
            <a:pPr algn="l"/>
            <a:r>
              <a:rPr lang="en-US" altLang="ja-JP" sz="800" dirty="0" smtClean="0"/>
              <a:t>2</a:t>
            </a:r>
            <a:r>
              <a:rPr lang="en-US" altLang="ja-JP" sz="800" dirty="0"/>
              <a:t>0</a:t>
            </a:r>
            <a:r>
              <a:rPr lang="ja-JP" altLang="en-US" sz="800" dirty="0" smtClean="0"/>
              <a:t>：</a:t>
            </a:r>
            <a:r>
              <a:rPr lang="en-US" altLang="ja-JP" sz="800" dirty="0" smtClean="0"/>
              <a:t>00</a:t>
            </a:r>
            <a:r>
              <a:rPr lang="ja-JP" altLang="en-US" sz="800" dirty="0" smtClean="0"/>
              <a:t>　旅館いさみや集合</a:t>
            </a:r>
            <a:endParaRPr lang="en-US" altLang="ja-JP" sz="800" dirty="0" smtClean="0"/>
          </a:p>
          <a:p>
            <a:pPr algn="l"/>
            <a:r>
              <a:rPr lang="en-US" altLang="ja-JP" sz="800" dirty="0" smtClean="0"/>
              <a:t>2</a:t>
            </a:r>
            <a:r>
              <a:rPr lang="en-US" altLang="ja-JP" sz="800" dirty="0"/>
              <a:t>0</a:t>
            </a:r>
            <a:r>
              <a:rPr lang="ja-JP" altLang="en-US" sz="800" dirty="0" smtClean="0"/>
              <a:t>：</a:t>
            </a:r>
            <a:r>
              <a:rPr lang="en-US" altLang="ja-JP" sz="800" dirty="0" smtClean="0"/>
              <a:t>0</a:t>
            </a:r>
            <a:r>
              <a:rPr lang="en-US" altLang="ja-JP" sz="800" dirty="0"/>
              <a:t>5</a:t>
            </a:r>
            <a:r>
              <a:rPr lang="ja-JP" altLang="en-US" sz="800" dirty="0" smtClean="0"/>
              <a:t>　付近の岸壁で夜の海の</a:t>
            </a:r>
            <a:endParaRPr lang="en-US" altLang="ja-JP" sz="800" dirty="0" smtClean="0"/>
          </a:p>
          <a:p>
            <a:pPr algn="l"/>
            <a:r>
              <a:rPr lang="ja-JP" altLang="en-US" sz="800" dirty="0"/>
              <a:t>　</a:t>
            </a:r>
            <a:r>
              <a:rPr lang="ja-JP" altLang="en-US" sz="800" dirty="0" smtClean="0"/>
              <a:t>　　　生き物たちを捕まえます</a:t>
            </a:r>
            <a:endParaRPr lang="en-US" altLang="ja-JP" sz="800" dirty="0" smtClean="0"/>
          </a:p>
          <a:p>
            <a:pPr algn="l"/>
            <a:r>
              <a:rPr lang="en-US" altLang="ja-JP" sz="800" dirty="0" smtClean="0"/>
              <a:t>2</a:t>
            </a:r>
            <a:r>
              <a:rPr lang="en-US" altLang="ja-JP" sz="800" dirty="0"/>
              <a:t>1</a:t>
            </a:r>
            <a:r>
              <a:rPr lang="ja-JP" altLang="en-US" sz="800" dirty="0" smtClean="0"/>
              <a:t>：</a:t>
            </a:r>
            <a:r>
              <a:rPr lang="en-US" altLang="ja-JP" sz="800" dirty="0" smtClean="0"/>
              <a:t>00</a:t>
            </a:r>
            <a:r>
              <a:rPr lang="ja-JP" altLang="en-US" sz="800" dirty="0" smtClean="0"/>
              <a:t>　旅館いさみや解散</a:t>
            </a:r>
            <a:endParaRPr lang="en-US" altLang="ja-JP" sz="800" dirty="0" smtClean="0"/>
          </a:p>
          <a:p>
            <a:pPr algn="l"/>
            <a:endParaRPr lang="en-US" altLang="ja-JP" sz="700" dirty="0"/>
          </a:p>
          <a:p>
            <a:pPr algn="l"/>
            <a:r>
              <a:rPr lang="ja-JP" altLang="en-US" sz="700" dirty="0" smtClean="0"/>
              <a:t>持ち物：カッパ（小雨時）</a:t>
            </a:r>
            <a:endParaRPr lang="en-US" altLang="ja-JP" sz="700" dirty="0" smtClean="0"/>
          </a:p>
          <a:p>
            <a:pPr algn="l"/>
            <a:r>
              <a:rPr lang="ja-JP" altLang="en-US" sz="700" dirty="0"/>
              <a:t>　</a:t>
            </a:r>
            <a:r>
              <a:rPr lang="ja-JP" altLang="en-US" sz="700" dirty="0" smtClean="0"/>
              <a:t>　　　懐中電灯（こちらでも用意します</a:t>
            </a:r>
            <a:endParaRPr lang="en-US" altLang="ja-JP" sz="700" dirty="0" smtClean="0"/>
          </a:p>
          <a:p>
            <a:pPr algn="l"/>
            <a:r>
              <a:rPr lang="ja-JP" altLang="en-US" sz="700" dirty="0"/>
              <a:t>　</a:t>
            </a:r>
            <a:r>
              <a:rPr lang="ja-JP" altLang="en-US" sz="700" dirty="0" smtClean="0"/>
              <a:t>　　　が、より明るいほうが良く海中が</a:t>
            </a:r>
            <a:endParaRPr lang="en-US" altLang="ja-JP" sz="700" dirty="0" smtClean="0"/>
          </a:p>
          <a:p>
            <a:pPr algn="l"/>
            <a:r>
              <a:rPr lang="ja-JP" altLang="en-US" sz="700" dirty="0"/>
              <a:t>　</a:t>
            </a:r>
            <a:r>
              <a:rPr lang="ja-JP" altLang="en-US" sz="700" dirty="0" smtClean="0"/>
              <a:t>　　　見えます）</a:t>
            </a:r>
            <a:endParaRPr lang="en-US" altLang="ja-JP" sz="700" dirty="0" smtClean="0"/>
          </a:p>
          <a:p>
            <a:pPr algn="l"/>
            <a:endParaRPr lang="en-US" altLang="ja-JP" sz="700" dirty="0"/>
          </a:p>
          <a:p>
            <a:pPr algn="l"/>
            <a:r>
              <a:rPr lang="ja-JP" altLang="en-US" sz="700" dirty="0"/>
              <a:t>注意</a:t>
            </a:r>
            <a:r>
              <a:rPr lang="ja-JP" altLang="en-US" sz="700" dirty="0" smtClean="0"/>
              <a:t>事項：小雨決行です</a:t>
            </a:r>
            <a:endParaRPr lang="en-US" altLang="ja-JP" sz="700" dirty="0" smtClean="0"/>
          </a:p>
          <a:p>
            <a:pPr algn="l"/>
            <a:r>
              <a:rPr lang="ja-JP" altLang="en-US" sz="700" dirty="0"/>
              <a:t>　</a:t>
            </a:r>
            <a:r>
              <a:rPr lang="ja-JP" altLang="en-US" sz="700" dirty="0" smtClean="0"/>
              <a:t>　　　　足元が暗いので転倒注意です</a:t>
            </a:r>
            <a:endParaRPr lang="en-US" altLang="ja-JP" sz="700" dirty="0" smtClean="0"/>
          </a:p>
          <a:p>
            <a:pPr algn="l"/>
            <a:r>
              <a:rPr lang="ja-JP" altLang="en-US" sz="700" dirty="0" smtClean="0"/>
              <a:t>　　　　　天候や事情により、中止に</a:t>
            </a:r>
            <a:endParaRPr lang="en-US" altLang="ja-JP" sz="700" dirty="0" smtClean="0"/>
          </a:p>
          <a:p>
            <a:pPr algn="l"/>
            <a:r>
              <a:rPr lang="ja-JP" altLang="en-US" sz="700" dirty="0"/>
              <a:t>　</a:t>
            </a:r>
            <a:r>
              <a:rPr lang="ja-JP" altLang="en-US" sz="700" dirty="0" smtClean="0"/>
              <a:t>　　　　なる場合があります</a:t>
            </a:r>
            <a:endParaRPr lang="en-US" altLang="ja-JP" sz="700" dirty="0" smtClean="0"/>
          </a:p>
          <a:p>
            <a:pPr algn="l"/>
            <a:endParaRPr lang="en-US" altLang="ja-JP" sz="700" dirty="0" smtClean="0"/>
          </a:p>
          <a:p>
            <a:pPr algn="l"/>
            <a:r>
              <a:rPr lang="ja-JP" altLang="en-US" sz="800" dirty="0" smtClean="0"/>
              <a:t>催行時期：</a:t>
            </a:r>
            <a:r>
              <a:rPr lang="en-US" altLang="ja-JP" sz="800" dirty="0" smtClean="0"/>
              <a:t>7</a:t>
            </a:r>
            <a:r>
              <a:rPr lang="ja-JP" altLang="en-US" sz="800" dirty="0" smtClean="0"/>
              <a:t>月～</a:t>
            </a:r>
            <a:r>
              <a:rPr lang="en-US" altLang="ja-JP" sz="800" dirty="0" smtClean="0"/>
              <a:t>9</a:t>
            </a:r>
            <a:r>
              <a:rPr lang="ja-JP" altLang="en-US" sz="800" dirty="0" smtClean="0"/>
              <a:t>月</a:t>
            </a:r>
            <a:endParaRPr lang="en-US" altLang="ja-JP" sz="800" dirty="0"/>
          </a:p>
          <a:p>
            <a:endParaRPr lang="en-US" altLang="ja-JP" sz="1200" dirty="0"/>
          </a:p>
        </p:txBody>
      </p:sp>
      <p:sp>
        <p:nvSpPr>
          <p:cNvPr id="60" name="タイトル 1"/>
          <p:cNvSpPr txBox="1">
            <a:spLocks/>
          </p:cNvSpPr>
          <p:nvPr/>
        </p:nvSpPr>
        <p:spPr>
          <a:xfrm>
            <a:off x="91278" y="6944254"/>
            <a:ext cx="3189683" cy="259928"/>
          </a:xfrm>
          <a:prstGeom prst="rect">
            <a:avLst/>
          </a:prstGeom>
        </p:spPr>
        <p:txBody>
          <a:bodyPr vert="horz" lIns="51435" tIns="25718" rIns="51435" bIns="257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200" b="1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旅館</a:t>
            </a:r>
            <a:r>
              <a:rPr lang="ja-JP" altLang="en-US" sz="1200" b="1" dirty="0" smtClean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の若旦那おすすめ！簡単ホッキ料理体験</a:t>
            </a:r>
            <a:endParaRPr lang="ja-JP" altLang="en-US" sz="1200" b="1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71434" y="7219127"/>
            <a:ext cx="32253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タイトル 1"/>
          <p:cNvSpPr txBox="1">
            <a:spLocks/>
          </p:cNvSpPr>
          <p:nvPr/>
        </p:nvSpPr>
        <p:spPr>
          <a:xfrm>
            <a:off x="71433" y="7285749"/>
            <a:ext cx="2148497" cy="2653053"/>
          </a:xfrm>
          <a:prstGeom prst="rect">
            <a:avLst/>
          </a:prstGeom>
        </p:spPr>
        <p:txBody>
          <a:bodyPr vert="horz" lIns="51435" tIns="25718" rIns="51435" bIns="25718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 smtClean="0"/>
              <a:t>　ここ相馬市は北寄貝漁の最南端！また、松川浦の名産でもあります。旅館の若旦那が北寄貝の選び方、さばき方を丁寧に伝授いたします！また、オプションにて北寄貝に合う日本酒</a:t>
            </a:r>
            <a:r>
              <a:rPr lang="ja-JP" altLang="en-US" sz="800" dirty="0"/>
              <a:t>３</a:t>
            </a:r>
            <a:r>
              <a:rPr lang="ja-JP" altLang="en-US" sz="800" dirty="0" smtClean="0"/>
              <a:t>種の飲み比べができます。</a:t>
            </a:r>
            <a:endParaRPr lang="en-US" altLang="ja-JP" sz="800" dirty="0" smtClean="0"/>
          </a:p>
          <a:p>
            <a:pPr algn="l"/>
            <a:endParaRPr lang="en-US" altLang="ja-JP" sz="800" dirty="0"/>
          </a:p>
          <a:p>
            <a:pPr algn="l"/>
            <a:r>
              <a:rPr lang="ja-JP" altLang="en-US" sz="1000" dirty="0" smtClean="0"/>
              <a:t>料金：</a:t>
            </a:r>
            <a:r>
              <a:rPr lang="en-US" altLang="ja-JP" sz="1000" dirty="0" smtClean="0"/>
              <a:t>3,000</a:t>
            </a:r>
            <a:r>
              <a:rPr lang="ja-JP" altLang="en-US" sz="1000" dirty="0" smtClean="0"/>
              <a:t>円</a:t>
            </a:r>
            <a:r>
              <a:rPr lang="ja-JP" altLang="en-US" sz="500" dirty="0">
                <a:solidFill>
                  <a:prstClr val="black"/>
                </a:solidFill>
              </a:rPr>
              <a:t>（保険・税込 ）</a:t>
            </a:r>
            <a:r>
              <a:rPr lang="ja-JP" altLang="en-US" sz="700" dirty="0">
                <a:solidFill>
                  <a:prstClr val="black"/>
                </a:solidFill>
              </a:rPr>
              <a:t> </a:t>
            </a:r>
            <a:r>
              <a:rPr lang="ja-JP" altLang="en-US" sz="1000" dirty="0" smtClean="0"/>
              <a:t>定員</a:t>
            </a:r>
            <a:r>
              <a:rPr lang="en-US" altLang="ja-JP" sz="1000" dirty="0" smtClean="0"/>
              <a:t>5</a:t>
            </a:r>
            <a:r>
              <a:rPr lang="ja-JP" altLang="en-US" sz="500" dirty="0" smtClean="0"/>
              <a:t>～</a:t>
            </a:r>
            <a:r>
              <a:rPr lang="en-US" altLang="ja-JP" sz="1000" dirty="0" smtClean="0"/>
              <a:t>12</a:t>
            </a:r>
            <a:r>
              <a:rPr lang="ja-JP" altLang="en-US" sz="1000" dirty="0" smtClean="0"/>
              <a:t>人</a:t>
            </a:r>
            <a:endParaRPr lang="en-US" altLang="ja-JP" sz="1000" dirty="0" smtClean="0"/>
          </a:p>
          <a:p>
            <a:pPr algn="l"/>
            <a:r>
              <a:rPr lang="ja-JP" altLang="en-US" sz="600" dirty="0" smtClean="0"/>
              <a:t>オプション料金：</a:t>
            </a:r>
            <a:r>
              <a:rPr lang="en-US" altLang="ja-JP" sz="600" dirty="0" smtClean="0"/>
              <a:t>1,000</a:t>
            </a:r>
            <a:r>
              <a:rPr lang="ja-JP" altLang="en-US" sz="600" dirty="0" smtClean="0"/>
              <a:t>円　　　　　　（最少催行５名）</a:t>
            </a:r>
            <a:endParaRPr lang="en-US" altLang="ja-JP" sz="600" dirty="0" smtClean="0"/>
          </a:p>
          <a:p>
            <a:pPr algn="l"/>
            <a:endParaRPr lang="en-US" altLang="ja-JP" sz="500" dirty="0" smtClean="0"/>
          </a:p>
          <a:p>
            <a:pPr algn="l"/>
            <a:r>
              <a:rPr lang="ja-JP" altLang="en-US" sz="800" dirty="0" smtClean="0"/>
              <a:t>スケジュール</a:t>
            </a:r>
            <a:endParaRPr lang="en-US" altLang="ja-JP" sz="600" dirty="0" smtClean="0"/>
          </a:p>
          <a:p>
            <a:pPr algn="l"/>
            <a:r>
              <a:rPr lang="en-US" altLang="ja-JP" sz="800" dirty="0" smtClean="0"/>
              <a:t>10</a:t>
            </a:r>
            <a:r>
              <a:rPr lang="ja-JP" altLang="en-US" sz="800" dirty="0" smtClean="0"/>
              <a:t>：</a:t>
            </a:r>
            <a:r>
              <a:rPr lang="en-US" altLang="ja-JP" sz="800" dirty="0" smtClean="0"/>
              <a:t>00</a:t>
            </a:r>
            <a:r>
              <a:rPr lang="ja-JP" altLang="en-US" sz="800" dirty="0" smtClean="0"/>
              <a:t>　亀屋旅館集合、バスにて移動</a:t>
            </a:r>
            <a:endParaRPr lang="en-US" altLang="ja-JP" sz="800" dirty="0" smtClean="0"/>
          </a:p>
          <a:p>
            <a:pPr algn="l"/>
            <a:r>
              <a:rPr lang="ja-JP" altLang="en-US" sz="800" dirty="0"/>
              <a:t>　</a:t>
            </a:r>
            <a:r>
              <a:rPr lang="ja-JP" altLang="en-US" sz="800" dirty="0" smtClean="0"/>
              <a:t>　　　調理室で調理体験開始</a:t>
            </a:r>
            <a:endParaRPr lang="en-US" altLang="ja-JP" sz="800" dirty="0" smtClean="0"/>
          </a:p>
          <a:p>
            <a:pPr algn="l"/>
            <a:r>
              <a:rPr lang="en-US" altLang="ja-JP" sz="800" dirty="0" smtClean="0"/>
              <a:t>12</a:t>
            </a:r>
            <a:r>
              <a:rPr lang="ja-JP" altLang="en-US" sz="800" dirty="0" smtClean="0"/>
              <a:t>：</a:t>
            </a:r>
            <a:r>
              <a:rPr lang="en-US" altLang="ja-JP" sz="800" dirty="0" smtClean="0"/>
              <a:t>00</a:t>
            </a:r>
            <a:r>
              <a:rPr lang="ja-JP" altLang="en-US" sz="800" dirty="0" smtClean="0"/>
              <a:t>　料理終了、できた料理を</a:t>
            </a:r>
            <a:endParaRPr lang="en-US" altLang="ja-JP" sz="800" dirty="0" smtClean="0"/>
          </a:p>
          <a:p>
            <a:pPr algn="l"/>
            <a:r>
              <a:rPr lang="ja-JP" altLang="en-US" sz="800" dirty="0"/>
              <a:t>　</a:t>
            </a:r>
            <a:r>
              <a:rPr lang="ja-JP" altLang="en-US" sz="800" dirty="0" smtClean="0"/>
              <a:t>　　　いただきます</a:t>
            </a:r>
            <a:endParaRPr lang="en-US" altLang="ja-JP" sz="800" dirty="0" smtClean="0"/>
          </a:p>
          <a:p>
            <a:pPr algn="l"/>
            <a:r>
              <a:rPr lang="en-US" altLang="ja-JP" sz="800" dirty="0" smtClean="0"/>
              <a:t>13</a:t>
            </a:r>
            <a:r>
              <a:rPr lang="ja-JP" altLang="en-US" sz="800" dirty="0" smtClean="0"/>
              <a:t>：</a:t>
            </a:r>
            <a:r>
              <a:rPr lang="en-US" altLang="ja-JP" sz="800" dirty="0" smtClean="0"/>
              <a:t>00</a:t>
            </a:r>
            <a:r>
              <a:rPr lang="ja-JP" altLang="en-US" sz="800" dirty="0" smtClean="0"/>
              <a:t>　亀屋旅館解散</a:t>
            </a:r>
            <a:endParaRPr lang="en-US" altLang="ja-JP" sz="800" dirty="0" smtClean="0"/>
          </a:p>
          <a:p>
            <a:pPr algn="l"/>
            <a:endParaRPr lang="en-US" altLang="ja-JP" sz="700" dirty="0"/>
          </a:p>
          <a:p>
            <a:pPr algn="l"/>
            <a:r>
              <a:rPr lang="ja-JP" altLang="en-US" sz="800" dirty="0" smtClean="0"/>
              <a:t>持ち物：エプロン、三角巾</a:t>
            </a:r>
            <a:endParaRPr lang="en-US" altLang="ja-JP" sz="800" dirty="0" smtClean="0"/>
          </a:p>
          <a:p>
            <a:pPr algn="l"/>
            <a:endParaRPr lang="en-US" altLang="ja-JP" sz="700" dirty="0"/>
          </a:p>
          <a:p>
            <a:pPr algn="l"/>
            <a:r>
              <a:rPr lang="ja-JP" altLang="en-US" sz="800" dirty="0"/>
              <a:t>注意</a:t>
            </a:r>
            <a:r>
              <a:rPr lang="ja-JP" altLang="en-US" sz="800" dirty="0" smtClean="0"/>
              <a:t>事項：包丁を扱います</a:t>
            </a:r>
            <a:endParaRPr lang="en-US" altLang="ja-JP" sz="800" dirty="0" smtClean="0"/>
          </a:p>
          <a:p>
            <a:pPr algn="l"/>
            <a:r>
              <a:rPr lang="ja-JP" altLang="en-US" sz="800" dirty="0" smtClean="0"/>
              <a:t>　　　　　食物アレルギーの方は、</a:t>
            </a:r>
            <a:endParaRPr lang="en-US" altLang="ja-JP" sz="800" dirty="0" smtClean="0"/>
          </a:p>
          <a:p>
            <a:pPr algn="l"/>
            <a:r>
              <a:rPr lang="ja-JP" altLang="en-US" sz="800" dirty="0" smtClean="0"/>
              <a:t>　　　　　事前にお知らせください</a:t>
            </a:r>
            <a:endParaRPr lang="en-US" altLang="ja-JP" sz="800" dirty="0" smtClean="0"/>
          </a:p>
          <a:p>
            <a:pPr algn="l"/>
            <a:r>
              <a:rPr lang="ja-JP" altLang="en-US" sz="700" dirty="0"/>
              <a:t>　</a:t>
            </a:r>
            <a:r>
              <a:rPr lang="ja-JP" altLang="en-US" sz="700" dirty="0" smtClean="0"/>
              <a:t>　　　　</a:t>
            </a:r>
            <a:endParaRPr lang="en-US" altLang="ja-JP" sz="700" dirty="0" smtClean="0"/>
          </a:p>
          <a:p>
            <a:pPr algn="l"/>
            <a:r>
              <a:rPr lang="ja-JP" altLang="en-US" sz="800" dirty="0" smtClean="0"/>
              <a:t>催行時期：</a:t>
            </a:r>
            <a:r>
              <a:rPr lang="en-US" altLang="ja-JP" sz="800" dirty="0" smtClean="0"/>
              <a:t>12</a:t>
            </a:r>
            <a:r>
              <a:rPr lang="ja-JP" altLang="en-US" sz="800" dirty="0" smtClean="0"/>
              <a:t>月～</a:t>
            </a:r>
            <a:r>
              <a:rPr lang="en-US" altLang="ja-JP" sz="800" dirty="0" smtClean="0"/>
              <a:t>5</a:t>
            </a:r>
            <a:r>
              <a:rPr lang="ja-JP" altLang="en-US" sz="800" dirty="0" smtClean="0"/>
              <a:t>月</a:t>
            </a:r>
            <a:endParaRPr lang="en-US" altLang="ja-JP" sz="800" dirty="0"/>
          </a:p>
          <a:p>
            <a:endParaRPr lang="en-US" altLang="ja-JP" sz="1200" dirty="0"/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3636561" y="6984800"/>
            <a:ext cx="2960697" cy="207111"/>
          </a:xfrm>
          <a:prstGeom prst="rect">
            <a:avLst/>
          </a:prstGeom>
        </p:spPr>
        <p:txBody>
          <a:bodyPr vert="horz" lIns="51435" tIns="25718" rIns="51435" bIns="257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200" b="1" dirty="0" smtClean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お問合せ・申し込み＆アクセス</a:t>
            </a:r>
            <a:endParaRPr lang="ja-JP" altLang="en-US" sz="1200" b="1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3800189" y="7144414"/>
            <a:ext cx="2797069" cy="371810"/>
          </a:xfrm>
          <a:prstGeom prst="rect">
            <a:avLst/>
          </a:prstGeom>
        </p:spPr>
        <p:txBody>
          <a:bodyPr vert="horz" lIns="51435" tIns="25718" rIns="51435" bIns="25718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900" dirty="0" smtClean="0"/>
              <a:t>相馬市観光協会へ</a:t>
            </a:r>
            <a:r>
              <a:rPr lang="en-US" altLang="ja-JP" sz="900" dirty="0" smtClean="0"/>
              <a:t>(9</a:t>
            </a:r>
            <a:r>
              <a:rPr lang="ja-JP" altLang="en-US" sz="900" dirty="0" smtClean="0"/>
              <a:t>時～</a:t>
            </a:r>
            <a:r>
              <a:rPr lang="en-US" altLang="ja-JP" sz="900" dirty="0" smtClean="0"/>
              <a:t>17</a:t>
            </a:r>
            <a:r>
              <a:rPr lang="ja-JP" altLang="en-US" sz="900" dirty="0" smtClean="0"/>
              <a:t>時）</a:t>
            </a:r>
            <a:endParaRPr lang="en-US" altLang="ja-JP" sz="900" dirty="0" smtClean="0"/>
          </a:p>
          <a:p>
            <a:r>
              <a:rPr lang="ja-JP" altLang="en-US" sz="800" dirty="0"/>
              <a:t>　</a:t>
            </a:r>
            <a:r>
              <a:rPr lang="en-US" altLang="ja-JP" sz="1800" dirty="0" smtClean="0"/>
              <a:t>0244-35-3300</a:t>
            </a:r>
            <a:endParaRPr lang="en-US" altLang="ja-JP" sz="1800" dirty="0"/>
          </a:p>
          <a:p>
            <a:endParaRPr lang="en-US" altLang="ja-JP" sz="1200" dirty="0"/>
          </a:p>
        </p:txBody>
      </p:sp>
      <p:sp>
        <p:nvSpPr>
          <p:cNvPr id="25" name="タイトル 1"/>
          <p:cNvSpPr txBox="1">
            <a:spLocks/>
          </p:cNvSpPr>
          <p:nvPr/>
        </p:nvSpPr>
        <p:spPr>
          <a:xfrm>
            <a:off x="3639493" y="8537643"/>
            <a:ext cx="3228965" cy="1120191"/>
          </a:xfrm>
          <a:prstGeom prst="rect">
            <a:avLst/>
          </a:prstGeom>
        </p:spPr>
        <p:txBody>
          <a:bodyPr vert="horz" lIns="51435" tIns="25718" rIns="51435" bIns="25718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600" dirty="0" smtClean="0"/>
              <a:t>※</a:t>
            </a:r>
            <a:r>
              <a:rPr lang="ja-JP" altLang="en-US" sz="600" dirty="0" smtClean="0"/>
              <a:t>ご注意</a:t>
            </a:r>
            <a:endParaRPr lang="en-US" altLang="ja-JP" sz="600" dirty="0" smtClean="0"/>
          </a:p>
          <a:p>
            <a:pPr algn="l"/>
            <a:r>
              <a:rPr lang="ja-JP" altLang="en-US" sz="600" dirty="0" smtClean="0"/>
              <a:t>○ご予約は前日の</a:t>
            </a:r>
            <a:r>
              <a:rPr lang="en-US" altLang="ja-JP" sz="600" dirty="0" smtClean="0"/>
              <a:t>17</a:t>
            </a:r>
            <a:r>
              <a:rPr lang="ja-JP" altLang="en-US" sz="600" dirty="0" smtClean="0"/>
              <a:t>時までに、ご連絡ください</a:t>
            </a:r>
            <a:endParaRPr lang="en-US" altLang="ja-JP" sz="600" dirty="0" smtClean="0"/>
          </a:p>
          <a:p>
            <a:pPr algn="l"/>
            <a:r>
              <a:rPr lang="ja-JP" altLang="en-US" sz="600" dirty="0" smtClean="0"/>
              <a:t>○キャンセルされる場合は前日</a:t>
            </a:r>
            <a:r>
              <a:rPr lang="en-US" altLang="ja-JP" sz="600" dirty="0" smtClean="0"/>
              <a:t>17</a:t>
            </a:r>
            <a:r>
              <a:rPr lang="ja-JP" altLang="en-US" sz="600" dirty="0" smtClean="0"/>
              <a:t>時までに、ご連絡ください</a:t>
            </a:r>
            <a:endParaRPr lang="en-US" altLang="ja-JP" sz="600" dirty="0" smtClean="0"/>
          </a:p>
          <a:p>
            <a:pPr algn="l"/>
            <a:r>
              <a:rPr lang="ja-JP" altLang="en-US" sz="600" dirty="0" smtClean="0"/>
              <a:t>○プログラムによって最小催行人数に満たない場合や、天候などにより実施でき</a:t>
            </a:r>
            <a:endParaRPr lang="en-US" altLang="ja-JP" sz="600" dirty="0" smtClean="0"/>
          </a:p>
          <a:p>
            <a:pPr algn="l"/>
            <a:r>
              <a:rPr lang="ja-JP" altLang="en-US" sz="600" dirty="0"/>
              <a:t>　</a:t>
            </a:r>
            <a:r>
              <a:rPr lang="ja-JP" altLang="en-US" sz="600" dirty="0" smtClean="0"/>
              <a:t>ない場合がありますのであらかじめご了承ください。中止の場合は事務局より</a:t>
            </a:r>
            <a:endParaRPr lang="en-US" altLang="ja-JP" sz="600" dirty="0" smtClean="0"/>
          </a:p>
          <a:p>
            <a:pPr algn="l"/>
            <a:r>
              <a:rPr lang="ja-JP" altLang="en-US" sz="600" dirty="0"/>
              <a:t>　</a:t>
            </a:r>
            <a:r>
              <a:rPr lang="ja-JP" altLang="en-US" sz="600" dirty="0" smtClean="0"/>
              <a:t>ご連絡いたします。</a:t>
            </a:r>
            <a:endParaRPr lang="en-US" altLang="ja-JP" sz="600" dirty="0" smtClean="0"/>
          </a:p>
          <a:p>
            <a:pPr algn="l"/>
            <a:r>
              <a:rPr lang="ja-JP" altLang="en-US" sz="600" dirty="0" smtClean="0"/>
              <a:t>○お支払いは当日現金にておねがいします。</a:t>
            </a:r>
            <a:endParaRPr lang="en-US" altLang="ja-JP" sz="600" dirty="0" smtClean="0"/>
          </a:p>
          <a:p>
            <a:pPr algn="l"/>
            <a:r>
              <a:rPr lang="ja-JP" altLang="en-US" sz="600" dirty="0" smtClean="0"/>
              <a:t>○お申込みを頂いた方について、事務局にて一括してレクリエーション保険に加入します。（保険料は参加料金に含まれます）</a:t>
            </a:r>
            <a:endParaRPr lang="en-US" altLang="ja-JP" sz="600" dirty="0" smtClean="0"/>
          </a:p>
          <a:p>
            <a:pPr algn="l"/>
            <a:r>
              <a:rPr lang="ja-JP" altLang="en-US" sz="600" dirty="0" smtClean="0"/>
              <a:t>○</a:t>
            </a:r>
            <a:r>
              <a:rPr lang="en-US" altLang="ja-JP" sz="600" dirty="0" smtClean="0"/>
              <a:t>18</a:t>
            </a:r>
            <a:r>
              <a:rPr lang="ja-JP" altLang="en-US" sz="600" dirty="0" smtClean="0"/>
              <a:t>歳未満の方のご参加には、保護者の同伴が必要です</a:t>
            </a:r>
            <a:endParaRPr lang="en-US" altLang="ja-JP" sz="600" dirty="0" smtClean="0"/>
          </a:p>
          <a:p>
            <a:pPr algn="l"/>
            <a:r>
              <a:rPr lang="ja-JP" altLang="en-US" sz="600" dirty="0" smtClean="0"/>
              <a:t>○主催者及びガイドの故意</a:t>
            </a:r>
            <a:r>
              <a:rPr lang="ja-JP" altLang="en-US" sz="600" dirty="0"/>
              <a:t>又</a:t>
            </a:r>
            <a:r>
              <a:rPr lang="ja-JP" altLang="en-US" sz="600" dirty="0" smtClean="0"/>
              <a:t>は重大な過失に基づく事故を除いては、主催者及び</a:t>
            </a:r>
            <a:endParaRPr lang="en-US" altLang="ja-JP" sz="600" dirty="0" smtClean="0"/>
          </a:p>
          <a:p>
            <a:pPr algn="l"/>
            <a:r>
              <a:rPr lang="ja-JP" altLang="en-US" sz="600" dirty="0"/>
              <a:t>　</a:t>
            </a:r>
            <a:r>
              <a:rPr lang="ja-JP" altLang="en-US" sz="600" dirty="0" smtClean="0"/>
              <a:t>ガイド個人の責任を負いません</a:t>
            </a:r>
            <a:endParaRPr lang="en-US" altLang="ja-JP" sz="600" dirty="0" smtClean="0"/>
          </a:p>
          <a:p>
            <a:pPr algn="l"/>
            <a:r>
              <a:rPr lang="ja-JP" altLang="en-US" sz="600" dirty="0" smtClean="0"/>
              <a:t>○危険が伴うこともありますので、ツアーガイドの指示に従うようにお願いいたします</a:t>
            </a:r>
            <a:r>
              <a:rPr lang="ja-JP" altLang="en-US" sz="800" dirty="0" smtClean="0"/>
              <a:t>。</a:t>
            </a:r>
            <a:endParaRPr lang="en-US" altLang="ja-JP" sz="800" dirty="0"/>
          </a:p>
          <a:p>
            <a:endParaRPr lang="en-US" altLang="ja-JP" sz="1200" dirty="0"/>
          </a:p>
        </p:txBody>
      </p:sp>
      <p:sp>
        <p:nvSpPr>
          <p:cNvPr id="27" name="タイトル 1"/>
          <p:cNvSpPr txBox="1">
            <a:spLocks/>
          </p:cNvSpPr>
          <p:nvPr/>
        </p:nvSpPr>
        <p:spPr>
          <a:xfrm>
            <a:off x="3604845" y="7452792"/>
            <a:ext cx="2050002" cy="1097094"/>
          </a:xfrm>
          <a:prstGeom prst="rect">
            <a:avLst/>
          </a:prstGeom>
        </p:spPr>
        <p:txBody>
          <a:bodyPr vert="horz" lIns="51435" tIns="25718" rIns="51435" bIns="25718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700" dirty="0" smtClean="0"/>
              <a:t>○自動車</a:t>
            </a:r>
            <a:endParaRPr lang="en-US" altLang="ja-JP" sz="700" dirty="0" smtClean="0"/>
          </a:p>
          <a:p>
            <a:pPr algn="l"/>
            <a:r>
              <a:rPr lang="ja-JP" altLang="en-US" sz="700" dirty="0" smtClean="0"/>
              <a:t>･東京</a:t>
            </a:r>
            <a:r>
              <a:rPr lang="en-US" altLang="ja-JP" sz="700" dirty="0" smtClean="0"/>
              <a:t>〜</a:t>
            </a:r>
            <a:r>
              <a:rPr lang="ja-JP" altLang="en-US" sz="700" dirty="0" smtClean="0"/>
              <a:t>三郷</a:t>
            </a:r>
            <a:r>
              <a:rPr lang="en-US" altLang="ja-JP" sz="700" dirty="0" smtClean="0"/>
              <a:t>IC</a:t>
            </a:r>
            <a:r>
              <a:rPr lang="ja-JP" altLang="en-US" sz="700" dirty="0" smtClean="0"/>
              <a:t>～相馬</a:t>
            </a:r>
            <a:r>
              <a:rPr lang="en-US" altLang="ja-JP" sz="700" dirty="0" smtClean="0"/>
              <a:t>IC</a:t>
            </a:r>
            <a:r>
              <a:rPr lang="ja-JP" altLang="en-US" sz="700" dirty="0" smtClean="0"/>
              <a:t>～松川浦（約</a:t>
            </a:r>
            <a:r>
              <a:rPr lang="en-US" altLang="ja-JP" sz="700" dirty="0" smtClean="0"/>
              <a:t>4</a:t>
            </a:r>
            <a:r>
              <a:rPr lang="ja-JP" altLang="en-US" sz="700" dirty="0" smtClean="0"/>
              <a:t>時間）</a:t>
            </a:r>
            <a:endParaRPr lang="en-US" altLang="ja-JP" sz="700" dirty="0" smtClean="0"/>
          </a:p>
          <a:p>
            <a:pPr algn="l"/>
            <a:r>
              <a:rPr lang="ja-JP" altLang="en-US" sz="700" dirty="0" smtClean="0"/>
              <a:t>･仙台～長町</a:t>
            </a:r>
            <a:r>
              <a:rPr lang="en-US" altLang="ja-JP" sz="700" dirty="0" smtClean="0"/>
              <a:t>IC</a:t>
            </a:r>
            <a:r>
              <a:rPr lang="ja-JP" altLang="en-US" sz="700" dirty="0" smtClean="0"/>
              <a:t>～新地</a:t>
            </a:r>
            <a:r>
              <a:rPr lang="en-US" altLang="ja-JP" sz="700" dirty="0" smtClean="0"/>
              <a:t>IC</a:t>
            </a:r>
            <a:r>
              <a:rPr lang="ja-JP" altLang="en-US" sz="700" dirty="0" smtClean="0"/>
              <a:t>～松川浦（約</a:t>
            </a:r>
            <a:r>
              <a:rPr lang="en-US" altLang="ja-JP" sz="700" dirty="0" smtClean="0"/>
              <a:t>1</a:t>
            </a:r>
            <a:r>
              <a:rPr lang="ja-JP" altLang="en-US" sz="700" dirty="0" smtClean="0"/>
              <a:t>時間</a:t>
            </a:r>
            <a:r>
              <a:rPr lang="en-US" altLang="ja-JP" sz="700" dirty="0" smtClean="0"/>
              <a:t>30</a:t>
            </a:r>
            <a:r>
              <a:rPr lang="ja-JP" altLang="en-US" sz="700" dirty="0" smtClean="0"/>
              <a:t>分）</a:t>
            </a:r>
            <a:endParaRPr lang="en-US" altLang="ja-JP" sz="700" dirty="0" smtClean="0"/>
          </a:p>
          <a:p>
            <a:pPr algn="l"/>
            <a:r>
              <a:rPr lang="ja-JP" altLang="en-US" sz="700" dirty="0" smtClean="0"/>
              <a:t>○</a:t>
            </a:r>
            <a:r>
              <a:rPr lang="en-US" altLang="ja-JP" sz="700" dirty="0" smtClean="0"/>
              <a:t>JR</a:t>
            </a:r>
          </a:p>
          <a:p>
            <a:pPr algn="l"/>
            <a:r>
              <a:rPr lang="ja-JP" altLang="en-US" sz="700" dirty="0" smtClean="0"/>
              <a:t>･東北新幹線：東京</a:t>
            </a:r>
            <a:r>
              <a:rPr lang="en-US" altLang="ja-JP" sz="700" dirty="0" smtClean="0"/>
              <a:t>〜</a:t>
            </a:r>
            <a:r>
              <a:rPr lang="ja-JP" altLang="en-US" sz="700" dirty="0" smtClean="0"/>
              <a:t>仙台（約</a:t>
            </a:r>
            <a:r>
              <a:rPr lang="en-US" altLang="ja-JP" sz="700" dirty="0" smtClean="0"/>
              <a:t>1</a:t>
            </a:r>
            <a:r>
              <a:rPr lang="ja-JP" altLang="en-US" sz="700" dirty="0" smtClean="0"/>
              <a:t>時間</a:t>
            </a:r>
            <a:r>
              <a:rPr lang="en-US" altLang="ja-JP" sz="700" dirty="0" smtClean="0"/>
              <a:t>30</a:t>
            </a:r>
            <a:r>
              <a:rPr lang="ja-JP" altLang="en-US" sz="700" dirty="0" smtClean="0"/>
              <a:t>分）</a:t>
            </a:r>
            <a:endParaRPr lang="en-US" altLang="ja-JP" sz="700" dirty="0" smtClean="0"/>
          </a:p>
          <a:p>
            <a:pPr algn="l"/>
            <a:r>
              <a:rPr lang="ja-JP" altLang="en-US" sz="700" dirty="0" smtClean="0"/>
              <a:t>･常磐線：　　仙台～相馬（約</a:t>
            </a:r>
            <a:r>
              <a:rPr lang="en-US" altLang="ja-JP" sz="700" dirty="0" smtClean="0"/>
              <a:t>1</a:t>
            </a:r>
            <a:r>
              <a:rPr lang="ja-JP" altLang="en-US" sz="700" dirty="0" smtClean="0"/>
              <a:t>時間）</a:t>
            </a:r>
            <a:endParaRPr lang="en-US" altLang="ja-JP" sz="700" dirty="0" smtClean="0"/>
          </a:p>
          <a:p>
            <a:pPr algn="l"/>
            <a:r>
              <a:rPr lang="ja-JP" altLang="en-US" sz="700" dirty="0" smtClean="0"/>
              <a:t>○</a:t>
            </a:r>
            <a:r>
              <a:rPr lang="en-US" altLang="ja-JP" sz="700" dirty="0" smtClean="0"/>
              <a:t>JR</a:t>
            </a:r>
            <a:r>
              <a:rPr lang="ja-JP" altLang="en-US" sz="700" dirty="0" smtClean="0"/>
              <a:t>とバス（福島経由）</a:t>
            </a:r>
            <a:endParaRPr lang="en-US" altLang="ja-JP" sz="700" dirty="0" smtClean="0"/>
          </a:p>
          <a:p>
            <a:pPr algn="l"/>
            <a:r>
              <a:rPr lang="ja-JP" altLang="en-US" sz="700" dirty="0" smtClean="0"/>
              <a:t>･東北新幹線：東京</a:t>
            </a:r>
            <a:r>
              <a:rPr lang="en-US" altLang="ja-JP" sz="700" dirty="0" smtClean="0"/>
              <a:t>〜</a:t>
            </a:r>
            <a:r>
              <a:rPr lang="ja-JP" altLang="en-US" sz="700" dirty="0" smtClean="0"/>
              <a:t>福島（約</a:t>
            </a:r>
            <a:r>
              <a:rPr lang="en-US" altLang="ja-JP" sz="700" dirty="0" smtClean="0"/>
              <a:t>1</a:t>
            </a:r>
            <a:r>
              <a:rPr lang="ja-JP" altLang="en-US" sz="700" dirty="0" smtClean="0"/>
              <a:t>時間</a:t>
            </a:r>
            <a:r>
              <a:rPr lang="en-US" altLang="ja-JP" sz="700" dirty="0" smtClean="0"/>
              <a:t>30</a:t>
            </a:r>
            <a:r>
              <a:rPr lang="ja-JP" altLang="en-US" sz="700" dirty="0" smtClean="0"/>
              <a:t>分）</a:t>
            </a:r>
            <a:endParaRPr lang="en-US" altLang="ja-JP" sz="700" dirty="0" smtClean="0"/>
          </a:p>
          <a:p>
            <a:pPr algn="l"/>
            <a:r>
              <a:rPr lang="ja-JP" altLang="en-US" sz="700" dirty="0" smtClean="0"/>
              <a:t>･バス：福島駅前～相馬営業所（約</a:t>
            </a:r>
            <a:r>
              <a:rPr lang="en-US" altLang="ja-JP" sz="700" dirty="0" smtClean="0"/>
              <a:t>1</a:t>
            </a:r>
            <a:r>
              <a:rPr lang="ja-JP" altLang="en-US" sz="700" dirty="0" smtClean="0"/>
              <a:t>時間</a:t>
            </a:r>
            <a:r>
              <a:rPr lang="en-US" altLang="ja-JP" sz="700" dirty="0" smtClean="0"/>
              <a:t>30</a:t>
            </a:r>
            <a:r>
              <a:rPr lang="ja-JP" altLang="en-US" sz="700" dirty="0" smtClean="0"/>
              <a:t>分）</a:t>
            </a:r>
            <a:endParaRPr lang="en-US" altLang="ja-JP" sz="700" dirty="0" smtClean="0"/>
          </a:p>
          <a:p>
            <a:pPr algn="l"/>
            <a:r>
              <a:rPr lang="ja-JP" altLang="en-US" sz="700" dirty="0" smtClean="0"/>
              <a:t>（福島交通、一日</a:t>
            </a:r>
            <a:r>
              <a:rPr lang="en-US" altLang="ja-JP" sz="700" dirty="0" smtClean="0"/>
              <a:t>4</a:t>
            </a:r>
            <a:r>
              <a:rPr lang="ja-JP" altLang="en-US" sz="700" dirty="0" smtClean="0"/>
              <a:t>往復）</a:t>
            </a:r>
            <a:endParaRPr lang="en-US" altLang="ja-JP" sz="700" dirty="0" smtClean="0"/>
          </a:p>
          <a:p>
            <a:pPr algn="l"/>
            <a:r>
              <a:rPr lang="en-US" altLang="ja-JP" sz="700" dirty="0" smtClean="0"/>
              <a:t>※</a:t>
            </a:r>
            <a:r>
              <a:rPr lang="ja-JP" altLang="en-US" sz="700" dirty="0" smtClean="0"/>
              <a:t>タクシー相馬営業所～松川浦（約</a:t>
            </a:r>
            <a:r>
              <a:rPr lang="en-US" altLang="ja-JP" sz="700" dirty="0" smtClean="0"/>
              <a:t>15</a:t>
            </a:r>
            <a:r>
              <a:rPr lang="ja-JP" altLang="en-US" sz="700" dirty="0" smtClean="0"/>
              <a:t>分</a:t>
            </a:r>
            <a:r>
              <a:rPr lang="ja-JP" altLang="en-US" sz="600" dirty="0" smtClean="0"/>
              <a:t>）</a:t>
            </a:r>
            <a:endParaRPr lang="en-US" altLang="ja-JP" sz="600" dirty="0" smtClean="0"/>
          </a:p>
        </p:txBody>
      </p:sp>
      <p:pic>
        <p:nvPicPr>
          <p:cNvPr id="1026" name="Picture 2" descr="C:\Users\1\Desktop\しらす会\エコツーリズム写真\2015モニターツアーと予行演習\OGW_539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r="16684"/>
          <a:stretch/>
        </p:blipFill>
        <p:spPr bwMode="auto">
          <a:xfrm>
            <a:off x="2230501" y="7318844"/>
            <a:ext cx="1227063" cy="11961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しらす会\エコツーリズム写真\2015モニターツアーと予行演習\OGW_58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1"/>
          <a:stretch/>
        </p:blipFill>
        <p:spPr bwMode="auto">
          <a:xfrm>
            <a:off x="1792641" y="8622219"/>
            <a:ext cx="1664923" cy="103561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ガイドの会\新しいフォルダー (2)\2013相馬08月13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66"/>
          <a:stretch/>
        </p:blipFill>
        <p:spPr bwMode="auto">
          <a:xfrm>
            <a:off x="5418306" y="4190761"/>
            <a:ext cx="1386975" cy="14107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esktop\ガイドの会\新しいフォルダー (2)\2015相馬08月yoshi（肖像権ｸﾘｱ） (2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306" y="5657609"/>
            <a:ext cx="1384276" cy="114260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esktop\しらす会\エコツーリズム写真\2013夏松川浦モニターツアー写真\MM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8" b="16231"/>
          <a:stretch/>
        </p:blipFill>
        <p:spPr bwMode="auto">
          <a:xfrm>
            <a:off x="505801" y="5731018"/>
            <a:ext cx="2412103" cy="119519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esktop\しらす会\エコツーリズム写真\2014秋モニターツアー\2014相馬11月01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893"/>
          <a:stretch/>
        </p:blipFill>
        <p:spPr bwMode="auto">
          <a:xfrm>
            <a:off x="3669136" y="2829387"/>
            <a:ext cx="1985711" cy="106669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936492" y="4853855"/>
            <a:ext cx="140271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注意事項</a:t>
            </a:r>
            <a:r>
              <a:rPr lang="ja-JP" altLang="en-US" sz="800" dirty="0" smtClean="0"/>
              <a:t>：</a:t>
            </a:r>
            <a:endParaRPr lang="en-US" altLang="ja-JP" sz="800" dirty="0" smtClean="0"/>
          </a:p>
          <a:p>
            <a:r>
              <a:rPr lang="ja-JP" altLang="en-US" sz="700" dirty="0" smtClean="0"/>
              <a:t>　晴天</a:t>
            </a:r>
            <a:r>
              <a:rPr lang="ja-JP" altLang="en-US" sz="700" dirty="0"/>
              <a:t>時は帽子は</a:t>
            </a:r>
            <a:r>
              <a:rPr lang="ja-JP" altLang="en-US" sz="700" dirty="0" smtClean="0"/>
              <a:t>必須、小雨</a:t>
            </a:r>
            <a:endParaRPr lang="en-US" altLang="ja-JP" sz="700" dirty="0" smtClean="0"/>
          </a:p>
          <a:p>
            <a:r>
              <a:rPr lang="ja-JP" altLang="en-US" sz="700" dirty="0" smtClean="0"/>
              <a:t>　決</a:t>
            </a:r>
            <a:r>
              <a:rPr lang="ja-JP" altLang="en-US" sz="700" dirty="0"/>
              <a:t>行</a:t>
            </a:r>
            <a:r>
              <a:rPr lang="ja-JP" altLang="en-US" sz="700" dirty="0" smtClean="0"/>
              <a:t>です</a:t>
            </a:r>
            <a:endParaRPr lang="en-US" altLang="ja-JP" sz="700" dirty="0" smtClean="0"/>
          </a:p>
          <a:p>
            <a:r>
              <a:rPr lang="ja-JP" altLang="en-US" sz="700" dirty="0" smtClean="0"/>
              <a:t>　天候</a:t>
            </a:r>
            <a:r>
              <a:rPr lang="ja-JP" altLang="en-US" sz="700" dirty="0"/>
              <a:t>や事情により、中止</a:t>
            </a:r>
            <a:r>
              <a:rPr lang="ja-JP" altLang="en-US" sz="700" dirty="0" smtClean="0"/>
              <a:t>に</a:t>
            </a:r>
            <a:endParaRPr lang="en-US" altLang="ja-JP" sz="700" dirty="0" smtClean="0"/>
          </a:p>
          <a:p>
            <a:r>
              <a:rPr lang="ja-JP" altLang="en-US" sz="700" dirty="0" smtClean="0"/>
              <a:t>　なる</a:t>
            </a:r>
            <a:r>
              <a:rPr lang="ja-JP" altLang="en-US" sz="700" dirty="0"/>
              <a:t>場合が</a:t>
            </a:r>
            <a:r>
              <a:rPr lang="ja-JP" altLang="en-US" sz="700" dirty="0" smtClean="0"/>
              <a:t>あります</a:t>
            </a:r>
            <a:endParaRPr lang="en-US" altLang="ja-JP" sz="700" dirty="0" smtClean="0"/>
          </a:p>
          <a:p>
            <a:endParaRPr lang="en-US" altLang="ja-JP" sz="700" dirty="0" smtClean="0"/>
          </a:p>
          <a:p>
            <a:r>
              <a:rPr lang="ja-JP" altLang="en-US" sz="800" dirty="0" smtClean="0"/>
              <a:t>催</a:t>
            </a:r>
            <a:r>
              <a:rPr lang="ja-JP" altLang="en-US" sz="800" dirty="0"/>
              <a:t>行時期：通年</a:t>
            </a:r>
            <a:endParaRPr lang="en-US" altLang="ja-JP" sz="800" dirty="0"/>
          </a:p>
        </p:txBody>
      </p:sp>
      <p:pic>
        <p:nvPicPr>
          <p:cNvPr id="1033" name="Picture 9" descr="C:\Users\1\Desktop\みなとや資料\写真\IMG_548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406" y="2666657"/>
            <a:ext cx="982129" cy="120284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3567746" y="6944254"/>
            <a:ext cx="3205870" cy="274499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180666" y="9699819"/>
            <a:ext cx="1980029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000" b="1" dirty="0">
                <a:ln w="17780" cmpd="sng">
                  <a:noFill/>
                  <a:prstDash val="solid"/>
                  <a:miter lim="800000"/>
                </a:ln>
              </a:rPr>
              <a:t>企</a:t>
            </a:r>
            <a:r>
              <a:rPr lang="ja-JP" altLang="en-US" sz="1000" b="1" dirty="0" smtClean="0">
                <a:ln w="17780" cmpd="sng">
                  <a:noFill/>
                  <a:prstDash val="solid"/>
                  <a:miter lim="800000"/>
                </a:ln>
              </a:rPr>
              <a:t>画・実施　松川浦ガイドの会</a:t>
            </a:r>
            <a:endParaRPr lang="ja-JP" altLang="en-US" sz="10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2276262" y="572671"/>
            <a:ext cx="2236511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" b="1" dirty="0">
                <a:ln w="17780" cmpd="sng">
                  <a:noFill/>
                  <a:prstDash val="solid"/>
                  <a:miter lim="800000"/>
                </a:ln>
              </a:rPr>
              <a:t>＝</a:t>
            </a:r>
            <a:r>
              <a:rPr lang="ja-JP" altLang="en-US" sz="800" b="1" dirty="0" smtClean="0">
                <a:ln w="17780" cmpd="sng">
                  <a:noFill/>
                  <a:prstDash val="solid"/>
                  <a:miter lim="800000"/>
                </a:ln>
              </a:rPr>
              <a:t>最</a:t>
            </a:r>
            <a:r>
              <a:rPr lang="ja-JP" altLang="en-US" sz="800" b="1" dirty="0">
                <a:ln w="17780" cmpd="sng">
                  <a:noFill/>
                  <a:prstDash val="solid"/>
                  <a:miter lim="800000"/>
                </a:ln>
              </a:rPr>
              <a:t>少</a:t>
            </a:r>
            <a:r>
              <a:rPr lang="ja-JP" altLang="en-US" sz="800" b="1" dirty="0" smtClean="0">
                <a:ln w="17780" cmpd="sng">
                  <a:noFill/>
                  <a:prstDash val="solid"/>
                  <a:miter lim="800000"/>
                </a:ln>
              </a:rPr>
              <a:t>催行人員以上でお申し込みください＝</a:t>
            </a:r>
            <a:endParaRPr lang="ja-JP" altLang="en-US" sz="8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 rot="20831998">
            <a:off x="3175202" y="764879"/>
            <a:ext cx="977160" cy="341360"/>
          </a:xfrm>
          <a:prstGeom prst="rect">
            <a:avLst/>
          </a:prstGeom>
        </p:spPr>
        <p:txBody>
          <a:bodyPr vert="horz" lIns="51435" tIns="25718" rIns="51435" bIns="257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9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宿泊</a:t>
            </a:r>
            <a:r>
              <a:rPr lang="ja-JP" altLang="en-US" sz="900" dirty="0" smtClean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者限定</a:t>
            </a:r>
            <a:endParaRPr lang="en-US" altLang="ja-JP" sz="900" dirty="0" smtClean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900" dirty="0" smtClean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プラン！</a:t>
            </a:r>
            <a:endParaRPr lang="ja-JP" altLang="en-US" sz="9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円形吹き出し 3"/>
          <p:cNvSpPr/>
          <p:nvPr/>
        </p:nvSpPr>
        <p:spPr>
          <a:xfrm rot="20728308">
            <a:off x="3326144" y="757681"/>
            <a:ext cx="689142" cy="363795"/>
          </a:xfrm>
          <a:prstGeom prst="wedgeEllipseCallout">
            <a:avLst>
              <a:gd name="adj1" fmla="val 32282"/>
              <a:gd name="adj2" fmla="val 541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9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TM02892315[[fn=ウィスプ]]</Template>
  <TotalTime>802</TotalTime>
  <Words>629</Words>
  <Application>Microsoft Office PowerPoint</Application>
  <PresentationFormat>A4 210 x 297 mm</PresentationFormat>
  <Paragraphs>239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4" baseType="lpstr">
      <vt:lpstr>HDOfficeLightV0</vt:lpstr>
      <vt:lpstr>ファセット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ちびっこも安心！お手軽磯カニ釣り</dc:title>
  <dc:creator>hisata hiroyuki</dc:creator>
  <cp:lastModifiedBy>観光協会05</cp:lastModifiedBy>
  <cp:revision>74</cp:revision>
  <cp:lastPrinted>2019-11-05T06:07:37Z</cp:lastPrinted>
  <dcterms:created xsi:type="dcterms:W3CDTF">2019-01-23T02:58:45Z</dcterms:created>
  <dcterms:modified xsi:type="dcterms:W3CDTF">2019-11-05T06:37:17Z</dcterms:modified>
</cp:coreProperties>
</file>